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6" r:id="rId6"/>
    <p:sldMasterId id="2147483710" r:id="rId7"/>
    <p:sldMasterId id="2147483719" r:id="rId8"/>
  </p:sldMasterIdLst>
  <p:notesMasterIdLst>
    <p:notesMasterId r:id="rId58"/>
  </p:notesMasterIdLst>
  <p:sldIdLst>
    <p:sldId id="297" r:id="rId9"/>
    <p:sldId id="438" r:id="rId10"/>
    <p:sldId id="437" r:id="rId11"/>
    <p:sldId id="444" r:id="rId12"/>
    <p:sldId id="308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445" r:id="rId31"/>
    <p:sldId id="291" r:id="rId32"/>
    <p:sldId id="292" r:id="rId33"/>
    <p:sldId id="293" r:id="rId34"/>
    <p:sldId id="294" r:id="rId35"/>
    <p:sldId id="446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443" r:id="rId47"/>
    <p:sldId id="447" r:id="rId48"/>
    <p:sldId id="284" r:id="rId49"/>
    <p:sldId id="285" r:id="rId50"/>
    <p:sldId id="286" r:id="rId51"/>
    <p:sldId id="287" r:id="rId52"/>
    <p:sldId id="288" r:id="rId53"/>
    <p:sldId id="448" r:id="rId54"/>
    <p:sldId id="295" r:id="rId55"/>
    <p:sldId id="296" r:id="rId56"/>
    <p:sldId id="309" r:id="rId57"/>
  </p:sldIdLst>
  <p:sldSz cx="12192000" cy="6858000"/>
  <p:notesSz cx="6858000" cy="9144000"/>
  <p:embeddedFontLst>
    <p:embeddedFont>
      <p:font typeface="Gill Sans MT" panose="020B0502020104020203" pitchFamily="34" charset="0"/>
      <p:regular r:id="rId59"/>
      <p:bold r:id="rId60"/>
      <p:italic r:id="rId61"/>
      <p:boldItalic r:id="rId62"/>
    </p:embeddedFont>
    <p:embeddedFont>
      <p:font typeface="Play" panose="020B0604020202020204" charset="0"/>
      <p:regular r:id="rId63"/>
      <p:bold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ieYLWDu6kh77dFTF0mNs/WQeej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8DD66F-0602-4F94-9749-26063111C9CE}" v="22" dt="2025-09-23T14:48:33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6.fntdata"/><Relationship Id="rId69" Type="http://customschemas.google.com/relationships/presentationmetadata" Target="metadata"/><Relationship Id="rId77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78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Beck-Friis" userId="27441cd0-4dc5-4fc3-bdef-269beca07d2e" providerId="ADAL" clId="{508DD66F-0602-4F94-9749-26063111C9CE}"/>
    <pc:docChg chg="custSel modSld">
      <pc:chgData name="Caroline Beck-Friis" userId="27441cd0-4dc5-4fc3-bdef-269beca07d2e" providerId="ADAL" clId="{508DD66F-0602-4F94-9749-26063111C9CE}" dt="2025-09-23T14:48:36.570" v="27" actId="1076"/>
      <pc:docMkLst>
        <pc:docMk/>
      </pc:docMkLst>
      <pc:sldChg chg="addSp delSp modSp mod delAnim modAnim">
        <pc:chgData name="Caroline Beck-Friis" userId="27441cd0-4dc5-4fc3-bdef-269beca07d2e" providerId="ADAL" clId="{508DD66F-0602-4F94-9749-26063111C9CE}" dt="2025-09-23T14:48:36.570" v="27" actId="1076"/>
        <pc:sldMkLst>
          <pc:docMk/>
          <pc:sldMk cId="3337025003" sldId="443"/>
        </pc:sldMkLst>
        <pc:spChg chg="del">
          <ac:chgData name="Caroline Beck-Friis" userId="27441cd0-4dc5-4fc3-bdef-269beca07d2e" providerId="ADAL" clId="{508DD66F-0602-4F94-9749-26063111C9CE}" dt="2025-09-23T14:47:35.417" v="0" actId="478"/>
          <ac:spMkLst>
            <pc:docMk/>
            <pc:sldMk cId="3337025003" sldId="443"/>
            <ac:spMk id="3" creationId="{00000000-0000-0000-0000-000000000000}"/>
          </ac:spMkLst>
        </pc:spChg>
        <pc:spChg chg="del">
          <ac:chgData name="Caroline Beck-Friis" userId="27441cd0-4dc5-4fc3-bdef-269beca07d2e" providerId="ADAL" clId="{508DD66F-0602-4F94-9749-26063111C9CE}" dt="2025-09-23T14:47:37.668" v="1" actId="478"/>
          <ac:spMkLst>
            <pc:docMk/>
            <pc:sldMk cId="3337025003" sldId="443"/>
            <ac:spMk id="14" creationId="{E6E72674-D6D0-0303-5463-9FC68FD0C6EC}"/>
          </ac:spMkLst>
        </pc:spChg>
        <pc:spChg chg="del">
          <ac:chgData name="Caroline Beck-Friis" userId="27441cd0-4dc5-4fc3-bdef-269beca07d2e" providerId="ADAL" clId="{508DD66F-0602-4F94-9749-26063111C9CE}" dt="2025-09-23T14:47:44.625" v="3" actId="478"/>
          <ac:spMkLst>
            <pc:docMk/>
            <pc:sldMk cId="3337025003" sldId="443"/>
            <ac:spMk id="16" creationId="{0C585A48-E414-CFAC-BC5E-531CCEC9A7D7}"/>
          </ac:spMkLst>
        </pc:spChg>
        <pc:spChg chg="add del mod">
          <ac:chgData name="Caroline Beck-Friis" userId="27441cd0-4dc5-4fc3-bdef-269beca07d2e" providerId="ADAL" clId="{508DD66F-0602-4F94-9749-26063111C9CE}" dt="2025-09-23T14:47:40.629" v="2" actId="478"/>
          <ac:spMkLst>
            <pc:docMk/>
            <pc:sldMk cId="3337025003" sldId="443"/>
            <ac:spMk id="18" creationId="{34E94104-7D17-12CC-35C2-99ACC1154511}"/>
          </ac:spMkLst>
        </pc:spChg>
        <pc:spChg chg="add mod">
          <ac:chgData name="Caroline Beck-Friis" userId="27441cd0-4dc5-4fc3-bdef-269beca07d2e" providerId="ADAL" clId="{508DD66F-0602-4F94-9749-26063111C9CE}" dt="2025-09-23T14:48:36.570" v="27" actId="1076"/>
          <ac:spMkLst>
            <pc:docMk/>
            <pc:sldMk cId="3337025003" sldId="443"/>
            <ac:spMk id="19" creationId="{48351A8F-F6CE-8F38-8A7D-B6783403A8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1cb8f12f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81cb8f12f4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81cb8f12f4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1d9408c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1d9408c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81cb8f12f4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81cb8f12f4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381cb8f12f4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81d9408c2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81d9408c2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81d9408c2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81d9408c2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81d9408c2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81d9408c2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81d9408c2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81d9408c2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sv-SE"/>
              <a:t>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81cb8f12f4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81cb8f12f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lodrät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ät rubrik och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469083" y="648512"/>
            <a:ext cx="72538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733"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VÅRA TEMAOMRÅDEN</a:t>
            </a:r>
            <a:br>
              <a:rPr lang="sv-SE" dirty="0"/>
            </a:br>
            <a:r>
              <a:rPr lang="sv-SE" dirty="0"/>
              <a:t>INOM GRÖNA NÄRINGAR</a:t>
            </a:r>
          </a:p>
        </p:txBody>
      </p:sp>
    </p:spTree>
    <p:extLst>
      <p:ext uri="{BB962C8B-B14F-4D97-AF65-F5344CB8AC3E}">
        <p14:creationId xmlns:p14="http://schemas.microsoft.com/office/powerpoint/2010/main" val="3614411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2313BD-BBBF-68BA-8975-9B0A62EA13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5934750-F32A-C828-7B1A-02B7ADD202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132E2-1284-81A5-056E-84985ED036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295A5-56E8-48C7-9E55-793A7BF8A37B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487F75B-10AA-1CCF-2396-28C035CD2A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992789-7107-CAAB-CB02-79AEABB619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EC3C93-E873-46CB-A56D-CF7F3E05A128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141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A0859A-609B-5A13-D9B2-D558283CF24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9F6D87-E220-2FF6-7090-A2B2F628663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1A6C85-3D4B-0649-7FF0-D6764BEAE3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2D5FB6-9065-4AD1-A63D-36246F0B9E49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C92B1B5-FFC7-BDBE-91E0-6BDF737364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79884F8-63E7-5A04-DFB6-0C57FAB302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16F46-CFC1-4F1D-B289-C13E5F603E06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77858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BFA1DF-953F-A95D-6D71-80103CEDA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80C122-9E2A-8FB9-75F8-E1783A3A63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11ACC6-C38C-3554-8CEA-2CCCFE4E74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CDB954-853F-4B19-8E5E-155465463D04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29C783-68DA-CBD8-140F-4A86C56BE6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5A9D1D0-4449-DCE1-6F89-B4542C5A84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325935-2726-4480-AC4B-EE7BA2676E6A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7571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7D05F8-3CEC-8FE4-0F50-76800EBED65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277097-3E6F-E43E-02A8-C7D849E46E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D09BB9A-8F66-1C0C-ECC1-FDCC38126B7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BE1B2D5-CB1C-2E23-F3EA-595C124C03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253DBE-16FD-441E-8F16-2DE5B6172CC7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9BDB764-CF9D-26F4-6F21-026C2E9F0E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FCCE65-9C0D-21A2-6575-E3EFDA550B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8A2574-6E3D-4F96-BF64-3195B122F03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411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D2C97-7F71-726B-2458-D00235ED60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5163BA3-C706-889D-7081-9ACA424232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4D6A933-FC42-304E-16E6-BBC6A8C11C2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6546AD6-23AE-1118-546B-841E37EAF3F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733AE27-C7DD-7676-02E8-9DA45568E06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76C9104-CD23-F2E0-C078-7C20473D3C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BB14B3-A89B-41C0-B16A-EB89184C0F47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6C149FB-2325-7A0E-B700-775FF50C12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58A7968-FD72-A72A-F0CD-465D7CF909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52B0AA-80A2-4057-837C-A20ABD709654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943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D05D7A-CD36-9D5D-9E59-279348B4C5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CF0439A-7D39-B7C9-1338-37561C219E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ED2B16-40F2-467B-BF81-486756BC34BB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7211824-72EE-D706-0912-DC7C408B48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E8917D-E345-7AFC-5868-C4700B6C12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6E8D9D-00B3-44DC-AD05-12A144050AE4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115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A3CC040-99E1-07D2-92B9-6417F21283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0247CE-41BB-4429-B691-BAF335839B3B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AD4D024-8739-A970-8501-DFDFE97870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785764-1AFD-3737-81F0-EBBC59371F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618948-7186-4771-BBDB-5850DBED588C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306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FC175-3DB6-9BBF-BA20-785B4916B2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D30916-CCF2-2534-E509-68B0286BC28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44BDE00-9549-7891-413A-99B7E2ACE57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0D071D1-A0AB-A932-1B96-603E5AEC34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A1C356-497E-41F8-BA86-04510F95EC7F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EEEF4C8-7F3A-4BC5-1E11-104C93A7B1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AC130A3-D3FD-7C10-A977-E624855031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DF14DC-8398-4CFB-AEFE-EF6975158910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7191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956B77-406A-786C-3F1B-6F8D58DF4A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5BBEE13-29B5-C47F-010C-EC0AAC7290C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1854C4-A692-C349-31F8-30924E557E6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EDD8F6F-E945-21F7-D7D3-F5279E4358D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0D8022-D64E-4F6E-88E7-F948518FB349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C5C7609-B6C0-F59F-E5FD-424E6FDF87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D75863E-534B-0F1C-5F5B-0040F3F0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817DEA-3ACA-42E3-8A1B-EC32BE129B31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2817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6CF18C-7C66-B066-BF80-C16B894980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1CE29E8-B187-9425-7568-1950ECB8AD9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C46057-F5E7-D46B-B441-9A98ADC4E2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9DAF72-1497-404B-AECE-B6F5838CB2B6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B8FF066-471F-7966-9F71-00BE35FC7F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95D48B4-7987-7D1B-8826-FD4AF66876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FEAA22-575A-4A22-AEC2-53006DD82F3E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5703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89D3DE4-44F3-0FE2-7B0F-8EB75121231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5879540-732A-1FC4-61D6-811A6C699BE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588044-C5AB-99ED-C9A9-6877652215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268BB9-CBFE-4508-BD2E-F8A5528313B1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E866D9-1A97-7909-54D9-46FC924EE8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A838D85-CFA3-0727-895D-7A085D203B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F60A2F-0020-4E8E-823E-A9E311F05516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022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201341-CCC6-FA39-AE83-BE4A5DB69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1BBD42F-2B40-F914-7E72-065BB9815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FDF17A-C4AE-0903-7150-EDA76436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4C78EB-6165-D225-5DE8-73D87194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208147-A267-1A61-F8D9-FEBDAE68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077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F2FC72-8B29-570C-31C9-10826EBE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BD92AA-F039-958C-5E09-AFA4336A1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7C2866B-E709-E117-5F68-5093FFED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512FD7-70BF-7B93-4DDE-89FBA932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4839D0-9977-A92C-66CA-5D06D03A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9722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7FCAEF-6121-1CB9-EC2F-18B30797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8DDF76-6915-EC2D-872E-8542EA57E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58982FB-74C2-A366-CF47-EEC2177F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CD6568-7876-BAF6-BA05-593064A3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ADA6AD-9D0E-A87B-9DBB-D0791182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1664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3C2E54-E45D-6CCC-BB18-D8D183D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697F2F-07C7-AAF7-0074-A920F2DB2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9B2E54A-FCF9-2606-F4D0-92129108D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A75F180-F404-5C42-6097-6509DD03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6F5F1B0-3851-2A55-62A4-D039647F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0F9B567-3B02-2DF1-36DE-49C86C3E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76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1BBE7D-7493-5CDD-0B21-719BF3C8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4781B1-0E92-8331-156B-2C893FED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CEDB09-079E-25DB-352E-20BF7C3B3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B694EE-1B18-E546-E27E-4C7FB76CA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EAC3F2D-E9E2-344B-176C-C0574846E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1CF042D-6917-02D8-E30C-52CB0720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0BB0BFA-C575-F9A9-283C-CEBAE1D0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1618D80-DC4F-0D0A-D126-A3D36B02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4460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B00E33-772D-25B6-30FA-2CBE211B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AAD9CF-64D3-B03D-F74B-66CDF697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0084295-6178-BE1A-B7DD-3B6E765E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280016-EEEE-5102-A4F4-DAE2834E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16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4F3B2B6-AEC6-CAC8-300C-AC8FEFB3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AD6848C-722D-5C58-A554-392402DB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4A64598-CBEB-2E76-5340-F4CA6C0F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6474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B1C446-82EF-BFB1-3539-78870554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13F774-7D7A-82B0-3637-092B0B10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58498E9-8063-D24B-5EBF-70B72563E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DFE94B7-147B-236B-DB15-E43F4569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1F62155-35AA-DD70-36C9-D7DB48C2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7C01A4F-02C8-8734-87F4-A9833B86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3490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6BA48B-99E9-38AF-D568-D64CFB8F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693EBFF-B830-E1C0-D509-C615F0658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E7E4040-47AC-E63B-06DB-25D0ABCD2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717F3E-0841-69BC-4BE0-FEB3028C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8F25E71-4FB5-3BA3-1EE5-37C4ED22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55F33CB-453A-272F-1654-0F3705FF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8566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ED13CF-AEDF-83A0-DE1D-FA241959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59D70ED-F35B-2C42-84FE-A746AD260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677D5D-11AD-4096-A28A-243B9340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8F3518-D330-C3DA-DD69-7BD68A24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FE8108-1BFA-4E61-6161-70A17971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051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EC5CEE2-F77C-6157-673C-3807F229A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30BAC81-3ADA-43BD-3867-16A14A379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6EC32B-24C6-78E2-3A6B-B0E1AFBE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BA2482B-02E3-F925-365D-C3609090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9C4B8B1-3B30-B5BD-5B57-92EE84B9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4524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469083" y="648512"/>
            <a:ext cx="72538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733"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VÅRA TEMAOMRÅDEN</a:t>
            </a:r>
            <a:br>
              <a:rPr lang="sv-SE" dirty="0"/>
            </a:br>
            <a:r>
              <a:rPr lang="sv-SE" dirty="0"/>
              <a:t>INOM GRÖNA NÄRINGAR</a:t>
            </a:r>
          </a:p>
        </p:txBody>
      </p:sp>
    </p:spTree>
    <p:extLst>
      <p:ext uri="{BB962C8B-B14F-4D97-AF65-F5344CB8AC3E}">
        <p14:creationId xmlns:p14="http://schemas.microsoft.com/office/powerpoint/2010/main" val="2891052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174257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904050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1906750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13481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2871079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1355146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3321298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905280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2971677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2037599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2643674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469083" y="648512"/>
            <a:ext cx="72538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733"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VÅRA TEMAOMRÅDEN</a:t>
            </a:r>
            <a:br>
              <a:rPr lang="sv-SE" dirty="0"/>
            </a:br>
            <a:r>
              <a:rPr lang="sv-SE" dirty="0"/>
              <a:t>INOM GRÖNA NÄRINGAR</a:t>
            </a:r>
          </a:p>
        </p:txBody>
      </p:sp>
    </p:spTree>
    <p:extLst>
      <p:ext uri="{BB962C8B-B14F-4D97-AF65-F5344CB8AC3E}">
        <p14:creationId xmlns:p14="http://schemas.microsoft.com/office/powerpoint/2010/main" val="773122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831" y="6052646"/>
            <a:ext cx="2330987" cy="534421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2467707" y="2993989"/>
            <a:ext cx="7253836" cy="1325563"/>
          </a:xfrm>
          <a:prstGeom prst="rect">
            <a:avLst/>
          </a:prstGeom>
        </p:spPr>
        <p:txBody>
          <a:bodyPr/>
          <a:lstStyle>
            <a:lvl1pPr algn="ctr">
              <a:defRPr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7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2467706" y="4540259"/>
            <a:ext cx="7253836" cy="8974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Plats för en 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r>
              <a:rPr lang="sv-SE" dirty="0"/>
              <a:t>Plats för bild</a:t>
            </a:r>
          </a:p>
        </p:txBody>
      </p:sp>
    </p:spTree>
    <p:extLst>
      <p:ext uri="{BB962C8B-B14F-4D97-AF65-F5344CB8AC3E}">
        <p14:creationId xmlns:p14="http://schemas.microsoft.com/office/powerpoint/2010/main" val="4231684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mabild-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" t="7530" b="9775"/>
          <a:stretch/>
        </p:blipFill>
        <p:spPr>
          <a:xfrm>
            <a:off x="-14013" y="0"/>
            <a:ext cx="1220601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4" name="Rektangel 3"/>
          <p:cNvSpPr/>
          <p:nvPr userDrawn="1"/>
        </p:nvSpPr>
        <p:spPr>
          <a:xfrm>
            <a:off x="-14013" y="0"/>
            <a:ext cx="1220601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469607" y="2766219"/>
            <a:ext cx="7253836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867"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2469607" y="2333748"/>
            <a:ext cx="7253836" cy="38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bg1"/>
                </a:solidFill>
              </a:defRPr>
            </a:lvl2pPr>
            <a:lvl3pPr marL="914377" indent="0" algn="ctr"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Liten rubrik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31" y="1083"/>
            <a:ext cx="1541199" cy="117131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nittsrubrik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jekt-rö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/>
          <p:cNvSpPr/>
          <p:nvPr userDrawn="1"/>
        </p:nvSpPr>
        <p:spPr>
          <a:xfrm>
            <a:off x="0" y="-1795"/>
            <a:ext cx="7302499" cy="68597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7302499" y="2"/>
            <a:ext cx="4889500" cy="519065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302501" y="5190653"/>
            <a:ext cx="4889500" cy="1667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6356273" cy="580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4" y="1774478"/>
            <a:ext cx="6356957" cy="4268356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lang="sv-SE" sz="2400" kern="1200" normalizeH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sv-SE" dirty="0"/>
              <a:t>Klicka här för att lägga till text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2" hasCustomPrompt="1"/>
          </p:nvPr>
        </p:nvSpPr>
        <p:spPr>
          <a:xfrm>
            <a:off x="7531957" y="5363601"/>
            <a:ext cx="1419668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5" name="Platshållare för bild 13"/>
          <p:cNvSpPr>
            <a:spLocks noGrp="1"/>
          </p:cNvSpPr>
          <p:nvPr>
            <p:ph type="pic" sz="quarter" idx="13" hasCustomPrompt="1"/>
          </p:nvPr>
        </p:nvSpPr>
        <p:spPr>
          <a:xfrm>
            <a:off x="7526687" y="6118419"/>
            <a:ext cx="1419668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6" name="Platshållare för bild 13"/>
          <p:cNvSpPr>
            <a:spLocks noGrp="1"/>
          </p:cNvSpPr>
          <p:nvPr>
            <p:ph type="pic" sz="quarter" idx="14" hasCustomPrompt="1"/>
          </p:nvPr>
        </p:nvSpPr>
        <p:spPr>
          <a:xfrm>
            <a:off x="9115971" y="5363599"/>
            <a:ext cx="1280480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7" name="Platshållare för bild 13"/>
          <p:cNvSpPr>
            <a:spLocks noGrp="1"/>
          </p:cNvSpPr>
          <p:nvPr>
            <p:ph type="pic" sz="quarter" idx="15" hasCustomPrompt="1"/>
          </p:nvPr>
        </p:nvSpPr>
        <p:spPr>
          <a:xfrm>
            <a:off x="9114349" y="6118419"/>
            <a:ext cx="1272132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8" name="Platshållare för bild 13"/>
          <p:cNvSpPr>
            <a:spLocks noGrp="1"/>
          </p:cNvSpPr>
          <p:nvPr>
            <p:ph type="pic" sz="quarter" idx="16" hasCustomPrompt="1"/>
          </p:nvPr>
        </p:nvSpPr>
        <p:spPr>
          <a:xfrm>
            <a:off x="10554474" y="6103409"/>
            <a:ext cx="1419671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9" name="Platshållare för bild 13"/>
          <p:cNvSpPr>
            <a:spLocks noGrp="1"/>
          </p:cNvSpPr>
          <p:nvPr>
            <p:ph type="pic" sz="quarter" idx="17" hasCustomPrompt="1"/>
          </p:nvPr>
        </p:nvSpPr>
        <p:spPr>
          <a:xfrm>
            <a:off x="10560798" y="5356426"/>
            <a:ext cx="1419668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22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6356351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/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24" name="Bildobjekt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7" y="1083"/>
            <a:ext cx="1541199" cy="1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65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jekt-2-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108070" y="0"/>
            <a:ext cx="6083929" cy="468206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" y="2"/>
            <a:ext cx="6108071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" name="Rektangel 1"/>
          <p:cNvSpPr/>
          <p:nvPr userDrawn="1"/>
        </p:nvSpPr>
        <p:spPr>
          <a:xfrm>
            <a:off x="6108067" y="4682067"/>
            <a:ext cx="6083932" cy="660400"/>
          </a:xfrm>
          <a:prstGeom prst="rect">
            <a:avLst/>
          </a:prstGeom>
          <a:solidFill>
            <a:srgbClr val="982121">
              <a:alpha val="8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6" name="textruta 5"/>
          <p:cNvSpPr txBox="1"/>
          <p:nvPr userDrawn="1"/>
        </p:nvSpPr>
        <p:spPr>
          <a:xfrm>
            <a:off x="6538067" y="4807081"/>
            <a:ext cx="52239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67" b="1" dirty="0">
                <a:solidFill>
                  <a:schemeClr val="bg1"/>
                </a:solidFill>
              </a:rPr>
              <a:t>PÅGÅENDE PROJEKT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1" hasCustomPrompt="1"/>
          </p:nvPr>
        </p:nvSpPr>
        <p:spPr>
          <a:xfrm>
            <a:off x="6483940" y="5774267"/>
            <a:ext cx="1657657" cy="651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1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8353263" y="5774267"/>
            <a:ext cx="1625600" cy="651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10190529" y="5774267"/>
            <a:ext cx="1625600" cy="651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28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9" name="Platshållare för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30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7" y="1083"/>
            <a:ext cx="1541199" cy="1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/bild höger/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108070" y="0"/>
            <a:ext cx="6083929" cy="6858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" y="2"/>
            <a:ext cx="6108071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0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1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2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7" y="1083"/>
            <a:ext cx="1541199" cy="1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435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/bild vänster/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83929" cy="6858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6083930" y="-1794"/>
            <a:ext cx="6108071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1" name="Rubrik 6"/>
          <p:cNvSpPr>
            <a:spLocks noGrp="1"/>
          </p:cNvSpPr>
          <p:nvPr>
            <p:ph type="title" hasCustomPrompt="1"/>
          </p:nvPr>
        </p:nvSpPr>
        <p:spPr>
          <a:xfrm>
            <a:off x="6599231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2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8668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3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6599153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31" y="1083"/>
            <a:ext cx="1541199" cy="1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2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/2 bilder/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108070" y="1"/>
            <a:ext cx="6083929" cy="341569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" y="2"/>
            <a:ext cx="6108071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1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3415696"/>
            <a:ext cx="6083929" cy="3442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22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3" name="Platshållare för text 9"/>
          <p:cNvSpPr>
            <a:spLocks noGrp="1"/>
          </p:cNvSpPr>
          <p:nvPr>
            <p:ph type="body" sz="quarter" idx="12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4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7" y="1083"/>
            <a:ext cx="1541199" cy="1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42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gram/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6083930" y="2"/>
            <a:ext cx="6108071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0" hasCustomPrompt="1"/>
          </p:nvPr>
        </p:nvSpPr>
        <p:spPr>
          <a:xfrm>
            <a:off x="590551" y="1667934"/>
            <a:ext cx="4847167" cy="4367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diagram</a:t>
            </a:r>
          </a:p>
        </p:txBody>
      </p:sp>
      <p:sp>
        <p:nvSpPr>
          <p:cNvPr id="21" name="Rubrik 6"/>
          <p:cNvSpPr>
            <a:spLocks noGrp="1"/>
          </p:cNvSpPr>
          <p:nvPr>
            <p:ph type="title" hasCustomPrompt="1"/>
          </p:nvPr>
        </p:nvSpPr>
        <p:spPr>
          <a:xfrm>
            <a:off x="6599231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2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8668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3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6599153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31" y="1083"/>
            <a:ext cx="1541199" cy="1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88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öd/illustr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1" y="2"/>
            <a:ext cx="12192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424084" y="1267485"/>
            <a:ext cx="5207000" cy="446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illustration</a:t>
            </a:r>
          </a:p>
        </p:txBody>
      </p:sp>
      <p:sp>
        <p:nvSpPr>
          <p:cNvPr id="21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2" name="Platshållare för text 9"/>
          <p:cNvSpPr>
            <a:spLocks noGrp="1"/>
          </p:cNvSpPr>
          <p:nvPr>
            <p:ph type="body" sz="quarter" idx="12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3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</p:spTree>
    <p:extLst>
      <p:ext uri="{BB962C8B-B14F-4D97-AF65-F5344CB8AC3E}">
        <p14:creationId xmlns:p14="http://schemas.microsoft.com/office/powerpoint/2010/main" val="1533895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/vit bakgrund/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831" y="6052646"/>
            <a:ext cx="2330987" cy="534421"/>
          </a:xfrm>
          <a:prstGeom prst="rect">
            <a:avLst/>
          </a:prstGeom>
        </p:spPr>
      </p:pic>
      <p:sp>
        <p:nvSpPr>
          <p:cNvPr id="4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6356273" cy="580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4" y="1774478"/>
            <a:ext cx="6356957" cy="4268356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lang="sv-SE" sz="2400" kern="1200" normalizeH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sv-SE" dirty="0"/>
              <a:t>Klicka här för att lägga till text</a:t>
            </a:r>
          </a:p>
        </p:txBody>
      </p:sp>
      <p:sp>
        <p:nvSpPr>
          <p:cNvPr id="7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6356351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/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7" y="1083"/>
            <a:ext cx="1541199" cy="11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55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DD4E-6D01-4B91-8938-24EEF778B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9342" y="1195246"/>
            <a:ext cx="9795933" cy="10687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Rubrik Arial 36 pkt. </a:t>
            </a:r>
            <a:r>
              <a:rPr lang="en-US" dirty="0" err="1"/>
              <a:t>Vänsterjusterad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0E41EC7-73F1-4962-B059-CB6F790B3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9342" y="2368551"/>
            <a:ext cx="9795933" cy="318452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3646824463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EB99-1012-4D03-A79E-4607CF7141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8034" y="2263957"/>
            <a:ext cx="9795933" cy="33316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diagramsymbolen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infoga</a:t>
            </a:r>
            <a:r>
              <a:rPr lang="en-US" dirty="0"/>
              <a:t> diagram</a:t>
            </a:r>
            <a:endParaRPr lang="sv-S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B4DD4E-6D01-4B91-8938-24EEF778B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9342" y="1195246"/>
            <a:ext cx="9795933" cy="10687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Rubrik Arial 36 pkt. </a:t>
            </a:r>
            <a:r>
              <a:rPr lang="en-US" dirty="0" err="1"/>
              <a:t>Vänsterjusterad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497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delar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E58C-3A20-4080-ABCE-B999B1586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3345" y="1184367"/>
            <a:ext cx="4207859" cy="106997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Rubrik Arial 36 pkt</a:t>
            </a:r>
            <a:endParaRPr lang="sv-S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F721E0-7724-4BD2-B506-62FA79F284F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50541" y="1184366"/>
            <a:ext cx="6341459" cy="43748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sv-SE" dirty="0"/>
              <a:t>Klicka för att lägga en bild här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06EB3-C53A-472E-BE17-BBE20E5D12D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73345" y="2341333"/>
            <a:ext cx="4207859" cy="321789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skriva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252954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a loggor på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skärmbild, Teckensnitt, grafisk design&#10;&#10;Automatiskt genererad beskrivning">
            <a:extLst>
              <a:ext uri="{FF2B5EF4-FFF2-40B4-BE49-F238E27FC236}">
                <a16:creationId xmlns:a16="http://schemas.microsoft.com/office/drawing/2014/main" id="{FB2456FA-3A23-1DD9-1DA8-A977C692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41" y="265729"/>
            <a:ext cx="1701882" cy="1581466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6822A3E-74C0-57D8-31E5-1C71F493D663}"/>
              </a:ext>
            </a:extLst>
          </p:cNvPr>
          <p:cNvSpPr/>
          <p:nvPr userDrawn="1"/>
        </p:nvSpPr>
        <p:spPr>
          <a:xfrm>
            <a:off x="0" y="5952392"/>
            <a:ext cx="12192000" cy="905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4C10EFF-FA85-4304-BA18-BF70964EF7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4" y="239602"/>
            <a:ext cx="3519241" cy="1120135"/>
          </a:xfrm>
          <a:prstGeom prst="rect">
            <a:avLst/>
          </a:prstGeom>
        </p:spPr>
      </p:pic>
      <p:sp>
        <p:nvSpPr>
          <p:cNvPr id="9" name="Rubrik 6">
            <a:extLst>
              <a:ext uri="{FF2B5EF4-FFF2-40B4-BE49-F238E27FC236}">
                <a16:creationId xmlns:a16="http://schemas.microsoft.com/office/drawing/2014/main" id="{A658CD4B-BE41-D381-59E0-BDB93E5EAD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31524" y="2591835"/>
            <a:ext cx="9928952" cy="1514418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rubrik, </a:t>
            </a:r>
            <a:br>
              <a:rPr lang="sv-SE" dirty="0"/>
            </a:br>
            <a:r>
              <a:rPr lang="sv-SE" dirty="0"/>
              <a:t>gärna två rader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2033F91D-515B-F7C0-F757-94EBEDC40678}"/>
              </a:ext>
            </a:extLst>
          </p:cNvPr>
          <p:cNvGrpSpPr/>
          <p:nvPr userDrawn="1"/>
        </p:nvGrpSpPr>
        <p:grpSpPr>
          <a:xfrm>
            <a:off x="541567" y="6186525"/>
            <a:ext cx="11249538" cy="559402"/>
            <a:chOff x="433941" y="6251120"/>
            <a:chExt cx="10723341" cy="533236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252ADB11-9B9A-1B1B-2EBC-8B0B332F00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6" t="-4622" r="38362" b="55784"/>
            <a:stretch/>
          </p:blipFill>
          <p:spPr>
            <a:xfrm>
              <a:off x="2259371" y="6251120"/>
              <a:ext cx="1889877" cy="518537"/>
            </a:xfrm>
            <a:prstGeom prst="rect">
              <a:avLst/>
            </a:prstGeom>
          </p:spPr>
        </p:pic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FE3ACA96-3622-8FDE-2982-FAA34CD632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28" r="34438" b="-895"/>
            <a:stretch/>
          </p:blipFill>
          <p:spPr>
            <a:xfrm>
              <a:off x="6825429" y="6258079"/>
              <a:ext cx="4331853" cy="526277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790512E8-17DB-86C5-ACFA-464259DFAD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130" b="55783"/>
            <a:stretch/>
          </p:blipFill>
          <p:spPr>
            <a:xfrm>
              <a:off x="433941" y="6275654"/>
              <a:ext cx="1511088" cy="469468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DDE38C83-F097-5EB3-2220-9FC3ACCE86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97" t="-4622" b="55783"/>
            <a:stretch/>
          </p:blipFill>
          <p:spPr>
            <a:xfrm>
              <a:off x="4552919" y="6255184"/>
              <a:ext cx="1889877" cy="518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95582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or på sädesfä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78" y="2786312"/>
            <a:ext cx="4968652" cy="1581466"/>
          </a:xfrm>
          <a:prstGeom prst="rect">
            <a:avLst/>
          </a:prstGeom>
        </p:spPr>
      </p:pic>
      <p:pic>
        <p:nvPicPr>
          <p:cNvPr id="5" name="Bildobjekt 4" descr="En bild som visar svart och vit&#10;&#10;Automatiskt genererad beskrivning">
            <a:extLst>
              <a:ext uri="{FF2B5EF4-FFF2-40B4-BE49-F238E27FC236}">
                <a16:creationId xmlns:a16="http://schemas.microsoft.com/office/drawing/2014/main" id="{C6D3F88F-4C35-0D46-B127-97FD9E255C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41" y="265728"/>
            <a:ext cx="1701882" cy="15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69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or på trädtopp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6" y="2728176"/>
            <a:ext cx="4981303" cy="1585492"/>
          </a:xfrm>
          <a:prstGeom prst="rect">
            <a:avLst/>
          </a:prstGeom>
        </p:spPr>
      </p:pic>
      <p:pic>
        <p:nvPicPr>
          <p:cNvPr id="4" name="Bildobjekt 3" descr="En bild som visar text, skärmbild, Teckensnitt, grafisk design&#10;&#10;Automatiskt genererad beskrivning">
            <a:extLst>
              <a:ext uri="{FF2B5EF4-FFF2-40B4-BE49-F238E27FC236}">
                <a16:creationId xmlns:a16="http://schemas.microsoft.com/office/drawing/2014/main" id="{809D1AE4-BA90-A1B4-8261-1A62472AEB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41" y="265729"/>
            <a:ext cx="1701882" cy="15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294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or på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6" y="2728176"/>
            <a:ext cx="4981303" cy="1585492"/>
          </a:xfrm>
          <a:prstGeom prst="rect">
            <a:avLst/>
          </a:prstGeom>
        </p:spPr>
      </p:pic>
      <p:pic>
        <p:nvPicPr>
          <p:cNvPr id="2" name="Bildobjekt 1" descr="En bild som visar text, skärmbild, Teckensnitt, grafisk design&#10;&#10;Automatiskt genererad beskrivning">
            <a:extLst>
              <a:ext uri="{FF2B5EF4-FFF2-40B4-BE49-F238E27FC236}">
                <a16:creationId xmlns:a16="http://schemas.microsoft.com/office/drawing/2014/main" id="{FB2456FA-3A23-1DD9-1DA8-A977C69236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41" y="265729"/>
            <a:ext cx="1701882" cy="15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69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CD35A1-8CCD-46F3-B7B2-D16E1F6470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13913"/>
            <a:ext cx="9144000" cy="452169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SKRIV KAPITELRUBRIK I VERSALER</a:t>
            </a:r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B9BE1A4-69E9-47CB-B997-02F4B7D710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524" y="2776252"/>
            <a:ext cx="9928952" cy="1514418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rubrik, </a:t>
            </a:r>
            <a:br>
              <a:rPr lang="sv-SE" dirty="0"/>
            </a:br>
            <a:r>
              <a:rPr lang="sv-SE" dirty="0"/>
              <a:t>gärna två rader</a:t>
            </a:r>
          </a:p>
        </p:txBody>
      </p:sp>
      <p:pic>
        <p:nvPicPr>
          <p:cNvPr id="2" name="Bildobjekt 1" descr="En bild som visar text, skärmbild, Teckensnitt, grafisk design&#10;&#10;Automatiskt genererad beskrivning">
            <a:extLst>
              <a:ext uri="{FF2B5EF4-FFF2-40B4-BE49-F238E27FC236}">
                <a16:creationId xmlns:a16="http://schemas.microsoft.com/office/drawing/2014/main" id="{5F5C8006-B640-4193-E4E8-424D0A559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41" y="265729"/>
            <a:ext cx="1701882" cy="158146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EB85546-2329-8048-E6B0-06591F9678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4" y="239602"/>
            <a:ext cx="3519241" cy="11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CB9BE1A4-69E9-47CB-B997-02F4B7D710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524" y="2671791"/>
            <a:ext cx="9928952" cy="1514418"/>
          </a:xfrm>
        </p:spPr>
        <p:txBody>
          <a:bodyPr>
            <a:normAutofit/>
          </a:bodyPr>
          <a:lstStyle>
            <a:lvl1pPr algn="ctr">
              <a:defRPr sz="4800" b="1" i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skriva tack</a:t>
            </a:r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4" y="265728"/>
            <a:ext cx="3519241" cy="1120135"/>
          </a:xfrm>
          <a:prstGeom prst="rect">
            <a:avLst/>
          </a:prstGeom>
        </p:spPr>
      </p:pic>
      <p:pic>
        <p:nvPicPr>
          <p:cNvPr id="3" name="Bildobjekt 2" descr="En bild som visar text, skärmbild, Teckensnitt, grafisk design&#10;&#10;Automatiskt genererad beskrivning">
            <a:extLst>
              <a:ext uri="{FF2B5EF4-FFF2-40B4-BE49-F238E27FC236}">
                <a16:creationId xmlns:a16="http://schemas.microsoft.com/office/drawing/2014/main" id="{4870044D-7B6C-0581-8C3F-959D6F91C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41" y="265729"/>
            <a:ext cx="1701882" cy="158146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C62A272-CAF4-2CAE-9E8F-14B5529435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86209"/>
            <a:ext cx="9144000" cy="452169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NAMN OCH ORGANISATION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8123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med loggor och projek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Grafik, symbol, Teckensnitt, cirkel&#10;&#10;Automatiskt genererad beskrivning">
            <a:extLst>
              <a:ext uri="{FF2B5EF4-FFF2-40B4-BE49-F238E27FC236}">
                <a16:creationId xmlns:a16="http://schemas.microsoft.com/office/drawing/2014/main" id="{C34D2CE7-4719-8ABD-34AB-52FE94691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15" y="1141924"/>
            <a:ext cx="5126243" cy="498453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9" y="4977796"/>
            <a:ext cx="7307622" cy="117429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17099B9-9852-43FA-E270-6A6EEFCDDB5E}"/>
              </a:ext>
            </a:extLst>
          </p:cNvPr>
          <p:cNvSpPr txBox="1"/>
          <p:nvPr userDrawn="1"/>
        </p:nvSpPr>
        <p:spPr>
          <a:xfrm>
            <a:off x="565266" y="1141924"/>
            <a:ext cx="66003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bg1"/>
                </a:solidFill>
              </a:rPr>
              <a:t>Cirkulär kraftsamling i Östergötland och Örebro län är ett fyraårigt projekt som arbetar med att stärka företag och samhället i att införa en cirkulär framtid och ekonomi. Målet med projektet är ett mer resurs- och energieffektivt näringsliv och samhälle.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bg1"/>
                </a:solidFill>
              </a:rPr>
              <a:t>Projektet får stöd av Tillväxtverket genom Europeiska regionala utvecklingsfonden samt från samverkansparterna Region Östergötland, Region Örebro län, </a:t>
            </a:r>
            <a:r>
              <a:rPr lang="sv-SE" dirty="0" err="1">
                <a:solidFill>
                  <a:schemeClr val="bg1"/>
                </a:solidFill>
              </a:rPr>
              <a:t>Cleantech</a:t>
            </a:r>
            <a:r>
              <a:rPr lang="sv-SE" dirty="0">
                <a:solidFill>
                  <a:schemeClr val="bg1"/>
                </a:solidFill>
              </a:rPr>
              <a:t> Östergötland, Innovative materials arena samt Vreta kluster. Projektägare är Region Östergötland. </a:t>
            </a:r>
          </a:p>
        </p:txBody>
      </p:sp>
      <p:pic>
        <p:nvPicPr>
          <p:cNvPr id="4" name="Bildobjekt 3" descr="En bild som visar Grafik, konst&#10;&#10;Automatiskt genererad beskrivning">
            <a:extLst>
              <a:ext uri="{FF2B5EF4-FFF2-40B4-BE49-F238E27FC236}">
                <a16:creationId xmlns:a16="http://schemas.microsoft.com/office/drawing/2014/main" id="{F96A2293-25E9-1326-AA08-3F8EFD2B47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9" y="438546"/>
            <a:ext cx="1506539" cy="4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2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Datum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82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bild-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" t="19094" r="80" b="26018"/>
          <a:stretch/>
        </p:blipFill>
        <p:spPr>
          <a:xfrm>
            <a:off x="-9832" y="0"/>
            <a:ext cx="12201831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4" name="Rektangel 3"/>
          <p:cNvSpPr/>
          <p:nvPr userDrawn="1"/>
        </p:nvSpPr>
        <p:spPr>
          <a:xfrm>
            <a:off x="-9832" y="0"/>
            <a:ext cx="1220183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469607" y="2766219"/>
            <a:ext cx="7253836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867"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2469607" y="2333748"/>
            <a:ext cx="7253836" cy="3884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bg1"/>
                </a:solidFill>
              </a:defRPr>
            </a:lvl2pPr>
            <a:lvl3pPr marL="914377" indent="0" algn="ctr">
              <a:buNone/>
              <a:defRPr>
                <a:solidFill>
                  <a:schemeClr val="bg1"/>
                </a:solidFill>
              </a:defRPr>
            </a:lvl3pPr>
            <a:lvl4pPr marL="1371566" indent="0" algn="ctr">
              <a:buNone/>
              <a:defRPr>
                <a:solidFill>
                  <a:schemeClr val="bg1"/>
                </a:solidFill>
              </a:defRPr>
            </a:lvl4pPr>
            <a:lvl5pPr marL="1828754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Liten rubrik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31" y="1083"/>
            <a:ext cx="1541200" cy="117131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8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ämförelse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kt-grö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7302499" y="2"/>
            <a:ext cx="4889500" cy="519065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bild</a:t>
            </a:r>
          </a:p>
        </p:txBody>
      </p:sp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6" y="1083"/>
            <a:ext cx="1541200" cy="1171312"/>
          </a:xfrm>
          <a:prstGeom prst="rect">
            <a:avLst/>
          </a:prstGeom>
        </p:spPr>
      </p:pic>
      <p:sp>
        <p:nvSpPr>
          <p:cNvPr id="21" name="Rektangel 20"/>
          <p:cNvSpPr/>
          <p:nvPr userDrawn="1"/>
        </p:nvSpPr>
        <p:spPr>
          <a:xfrm>
            <a:off x="0" y="-1795"/>
            <a:ext cx="7302499" cy="68597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4" name="Rektangel 3"/>
          <p:cNvSpPr/>
          <p:nvPr userDrawn="1"/>
        </p:nvSpPr>
        <p:spPr>
          <a:xfrm>
            <a:off x="7302501" y="5190653"/>
            <a:ext cx="4889500" cy="1667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6356273" cy="580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4" y="1774478"/>
            <a:ext cx="6356957" cy="4268356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lang="sv-SE" sz="2400" kern="1200" normalizeH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sv-SE" dirty="0"/>
              <a:t>Klicka här för att lägga till text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2" hasCustomPrompt="1"/>
          </p:nvPr>
        </p:nvSpPr>
        <p:spPr>
          <a:xfrm>
            <a:off x="7531957" y="5363601"/>
            <a:ext cx="1419668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5" name="Platshållare för bild 13"/>
          <p:cNvSpPr>
            <a:spLocks noGrp="1"/>
          </p:cNvSpPr>
          <p:nvPr>
            <p:ph type="pic" sz="quarter" idx="13" hasCustomPrompt="1"/>
          </p:nvPr>
        </p:nvSpPr>
        <p:spPr>
          <a:xfrm>
            <a:off x="7526687" y="6118419"/>
            <a:ext cx="1419668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6" name="Platshållare för bild 13"/>
          <p:cNvSpPr>
            <a:spLocks noGrp="1"/>
          </p:cNvSpPr>
          <p:nvPr>
            <p:ph type="pic" sz="quarter" idx="14" hasCustomPrompt="1"/>
          </p:nvPr>
        </p:nvSpPr>
        <p:spPr>
          <a:xfrm>
            <a:off x="9115971" y="5363599"/>
            <a:ext cx="1280480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7" name="Platshållare för bild 13"/>
          <p:cNvSpPr>
            <a:spLocks noGrp="1"/>
          </p:cNvSpPr>
          <p:nvPr>
            <p:ph type="pic" sz="quarter" idx="15" hasCustomPrompt="1"/>
          </p:nvPr>
        </p:nvSpPr>
        <p:spPr>
          <a:xfrm>
            <a:off x="9114349" y="6118419"/>
            <a:ext cx="1272132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8" name="Platshållare för bild 13"/>
          <p:cNvSpPr>
            <a:spLocks noGrp="1"/>
          </p:cNvSpPr>
          <p:nvPr>
            <p:ph type="pic" sz="quarter" idx="16" hasCustomPrompt="1"/>
          </p:nvPr>
        </p:nvSpPr>
        <p:spPr>
          <a:xfrm>
            <a:off x="10554474" y="6103409"/>
            <a:ext cx="1419671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9" name="Platshållare för bild 13"/>
          <p:cNvSpPr>
            <a:spLocks noGrp="1"/>
          </p:cNvSpPr>
          <p:nvPr>
            <p:ph type="pic" sz="quarter" idx="17" hasCustomPrompt="1"/>
          </p:nvPr>
        </p:nvSpPr>
        <p:spPr>
          <a:xfrm>
            <a:off x="10560798" y="5356426"/>
            <a:ext cx="1419668" cy="59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67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22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6356351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/>
            </a:lvl1pPr>
          </a:lstStyle>
          <a:p>
            <a:pPr lvl="0"/>
            <a:r>
              <a:rPr lang="sv-SE" dirty="0"/>
              <a:t>PROJEKT</a:t>
            </a:r>
          </a:p>
        </p:txBody>
      </p:sp>
    </p:spTree>
    <p:extLst>
      <p:ext uri="{BB962C8B-B14F-4D97-AF65-F5344CB8AC3E}">
        <p14:creationId xmlns:p14="http://schemas.microsoft.com/office/powerpoint/2010/main" val="2539687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ågående Projekt-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108070" y="0"/>
            <a:ext cx="6083929" cy="468206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" y="2"/>
            <a:ext cx="610807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" name="Rektangel 1"/>
          <p:cNvSpPr/>
          <p:nvPr userDrawn="1"/>
        </p:nvSpPr>
        <p:spPr>
          <a:xfrm>
            <a:off x="6108067" y="4682067"/>
            <a:ext cx="6083932" cy="660400"/>
          </a:xfrm>
          <a:prstGeom prst="rect">
            <a:avLst/>
          </a:prstGeom>
          <a:solidFill>
            <a:srgbClr val="00652C">
              <a:alpha val="8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6" name="textruta 5"/>
          <p:cNvSpPr txBox="1"/>
          <p:nvPr userDrawn="1"/>
        </p:nvSpPr>
        <p:spPr>
          <a:xfrm>
            <a:off x="6538067" y="4807081"/>
            <a:ext cx="52239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67" b="1" dirty="0">
                <a:solidFill>
                  <a:schemeClr val="bg1"/>
                </a:solidFill>
              </a:rPr>
              <a:t>PÅGÅENDE PROJEKT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1" hasCustomPrompt="1"/>
          </p:nvPr>
        </p:nvSpPr>
        <p:spPr>
          <a:xfrm>
            <a:off x="6483940" y="5774267"/>
            <a:ext cx="1657657" cy="651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1" name="Platshållare för bild 9"/>
          <p:cNvSpPr>
            <a:spLocks noGrp="1"/>
          </p:cNvSpPr>
          <p:nvPr>
            <p:ph type="pic" sz="quarter" idx="12" hasCustomPrompt="1"/>
          </p:nvPr>
        </p:nvSpPr>
        <p:spPr>
          <a:xfrm>
            <a:off x="8353263" y="5774267"/>
            <a:ext cx="1625600" cy="651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10190529" y="5774267"/>
            <a:ext cx="1625600" cy="651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 dirty="0"/>
              <a:t>Plats för logotyp</a:t>
            </a:r>
          </a:p>
        </p:txBody>
      </p:sp>
      <p:sp>
        <p:nvSpPr>
          <p:cNvPr id="28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9" name="Platshållare för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30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6" y="1083"/>
            <a:ext cx="1541200" cy="1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20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bild höger/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108070" y="0"/>
            <a:ext cx="6083929" cy="6858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" y="2"/>
            <a:ext cx="610807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0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1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2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6" y="1083"/>
            <a:ext cx="1541200" cy="1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240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vänster/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83929" cy="6858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6083930" y="-1794"/>
            <a:ext cx="610807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21" name="Rubrik 6"/>
          <p:cNvSpPr>
            <a:spLocks noGrp="1"/>
          </p:cNvSpPr>
          <p:nvPr>
            <p:ph type="title" hasCustomPrompt="1"/>
          </p:nvPr>
        </p:nvSpPr>
        <p:spPr>
          <a:xfrm>
            <a:off x="6599231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2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8668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3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6599153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31" y="1083"/>
            <a:ext cx="1541200" cy="1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03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2 bilder/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108070" y="1"/>
            <a:ext cx="6083929" cy="341569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" y="2"/>
            <a:ext cx="610807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13" name="Platshållare för bild 2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3415696"/>
            <a:ext cx="6083929" cy="344230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bild</a:t>
            </a:r>
          </a:p>
        </p:txBody>
      </p:sp>
      <p:sp>
        <p:nvSpPr>
          <p:cNvPr id="22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3" name="Platshållare för text 9"/>
          <p:cNvSpPr>
            <a:spLocks noGrp="1"/>
          </p:cNvSpPr>
          <p:nvPr>
            <p:ph type="body" sz="quarter" idx="12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4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6" y="1083"/>
            <a:ext cx="1541200" cy="1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97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/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6083930" y="2"/>
            <a:ext cx="610807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0" hasCustomPrompt="1"/>
          </p:nvPr>
        </p:nvSpPr>
        <p:spPr>
          <a:xfrm>
            <a:off x="590551" y="1667934"/>
            <a:ext cx="4847167" cy="4367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sv-SE" dirty="0"/>
              <a:t>Plats för diagram</a:t>
            </a:r>
          </a:p>
        </p:txBody>
      </p:sp>
      <p:sp>
        <p:nvSpPr>
          <p:cNvPr id="21" name="Rubrik 6"/>
          <p:cNvSpPr>
            <a:spLocks noGrp="1"/>
          </p:cNvSpPr>
          <p:nvPr>
            <p:ph type="title" hasCustomPrompt="1"/>
          </p:nvPr>
        </p:nvSpPr>
        <p:spPr>
          <a:xfrm>
            <a:off x="6599231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2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8668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3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6599153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31" y="1083"/>
            <a:ext cx="1541200" cy="1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17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/illustr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1" y="2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6424084" y="1267485"/>
            <a:ext cx="5207000" cy="446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Plats för illustration</a:t>
            </a:r>
          </a:p>
        </p:txBody>
      </p:sp>
      <p:sp>
        <p:nvSpPr>
          <p:cNvPr id="21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5078029" cy="11436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är en rubrik</a:t>
            </a:r>
            <a:br>
              <a:rPr lang="sv-SE" dirty="0"/>
            </a:br>
            <a:r>
              <a:rPr lang="sv-SE" dirty="0"/>
              <a:t>på två rader</a:t>
            </a:r>
          </a:p>
        </p:txBody>
      </p:sp>
      <p:sp>
        <p:nvSpPr>
          <p:cNvPr id="22" name="Platshållare för text 9"/>
          <p:cNvSpPr>
            <a:spLocks noGrp="1"/>
          </p:cNvSpPr>
          <p:nvPr>
            <p:ph type="body" sz="quarter" idx="12" hasCustomPrompt="1"/>
          </p:nvPr>
        </p:nvSpPr>
        <p:spPr>
          <a:xfrm>
            <a:off x="499049" y="2353698"/>
            <a:ext cx="5078576" cy="3561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lang="sv-SE" sz="2400" kern="1200" normalizeH="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dirty="0"/>
              <a:t>Klicka här för att lägga till text</a:t>
            </a:r>
          </a:p>
        </p:txBody>
      </p:sp>
      <p:sp>
        <p:nvSpPr>
          <p:cNvPr id="23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5078092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PROJEKT</a:t>
            </a:r>
          </a:p>
        </p:txBody>
      </p:sp>
    </p:spTree>
    <p:extLst>
      <p:ext uri="{BB962C8B-B14F-4D97-AF65-F5344CB8AC3E}">
        <p14:creationId xmlns:p14="http://schemas.microsoft.com/office/powerpoint/2010/main" val="3384428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vit bakgrund/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831" y="6052646"/>
            <a:ext cx="2330987" cy="534421"/>
          </a:xfrm>
          <a:prstGeom prst="rect">
            <a:avLst/>
          </a:prstGeom>
        </p:spPr>
      </p:pic>
      <p:sp>
        <p:nvSpPr>
          <p:cNvPr id="5" name="Rubrik 6"/>
          <p:cNvSpPr>
            <a:spLocks noGrp="1"/>
          </p:cNvSpPr>
          <p:nvPr>
            <p:ph type="title" hasCustomPrompt="1"/>
          </p:nvPr>
        </p:nvSpPr>
        <p:spPr>
          <a:xfrm>
            <a:off x="499612" y="1003464"/>
            <a:ext cx="6356273" cy="580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4" y="1774478"/>
            <a:ext cx="6356957" cy="4268356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None/>
              <a:defRPr lang="sv-SE" sz="2400" kern="1200" normalizeH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sv-SE" dirty="0"/>
              <a:t>Klicka här för att lägga till text</a:t>
            </a:r>
          </a:p>
        </p:txBody>
      </p:sp>
      <p:sp>
        <p:nvSpPr>
          <p:cNvPr id="7" name="Platshållare för text 21"/>
          <p:cNvSpPr>
            <a:spLocks noGrp="1"/>
          </p:cNvSpPr>
          <p:nvPr>
            <p:ph type="body" sz="quarter" idx="18" hasCustomPrompt="1"/>
          </p:nvPr>
        </p:nvSpPr>
        <p:spPr>
          <a:xfrm>
            <a:off x="499534" y="664635"/>
            <a:ext cx="6356351" cy="338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67" cap="all" baseline="0"/>
            </a:lvl1pPr>
          </a:lstStyle>
          <a:p>
            <a:pPr lvl="0"/>
            <a:r>
              <a:rPr lang="sv-SE" dirty="0"/>
              <a:t>PROJEKT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6" y="1083"/>
            <a:ext cx="1541200" cy="1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82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469083" y="648512"/>
            <a:ext cx="72538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733" b="1" cap="all" baseline="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VÅRA TEMAOMRÅDEN</a:t>
            </a:r>
            <a:br>
              <a:rPr lang="sv-SE" dirty="0"/>
            </a:br>
            <a:r>
              <a:rPr lang="sv-SE" dirty="0"/>
              <a:t>INOM GRÖNA NÄRINGAR</a:t>
            </a:r>
          </a:p>
        </p:txBody>
      </p:sp>
    </p:spTree>
    <p:extLst>
      <p:ext uri="{BB962C8B-B14F-4D97-AF65-F5344CB8AC3E}">
        <p14:creationId xmlns:p14="http://schemas.microsoft.com/office/powerpoint/2010/main" val="179617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med bildtex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E8849FE-1123-9E71-63BC-3C5601A1F9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4ABA89C-6F08-DD43-5649-C3BBE3450A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003C4F-88A6-8506-51CB-E99CFBC6D96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v-S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D616BB1F-336A-4C12-A337-BBA629C77A6D}" type="datetime1">
              <a:rPr lang="sv-SE"/>
              <a:pPr lvl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3233EC-0822-4578-E66F-AB5981AF4C5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v-S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37CEAB-933B-6B68-1CB0-AF9A1767752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v-S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ABB3FAF8-5E9D-4BA9-9DEA-77793F761655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882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v-SE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v-SE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3234099-9F88-A5D2-85CD-0DACEA35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09EB88-C7B4-E6BD-2B90-A5A9FAB4B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EF3BD0A-F12D-77E6-C5FF-B77455A35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54B9AB-C388-45C6-BD79-E92A85FB42D0}" type="datetimeFigureOut">
              <a:rPr lang="sv-SE" smtClean="0"/>
              <a:t>2025-09-23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05B9C4A-13E8-C66B-8247-0A1BCA587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5E7D0D-CCB1-D966-E3CB-E475974BD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BC6FAC-B85C-4318-89E9-33F8D03D7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42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</p:spTree>
    <p:extLst>
      <p:ext uri="{BB962C8B-B14F-4D97-AF65-F5344CB8AC3E}">
        <p14:creationId xmlns:p14="http://schemas.microsoft.com/office/powerpoint/2010/main" val="2745821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31" r:id="rId12"/>
    <p:sldLayoutId id="214748373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73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6E26E-156C-4B0E-9FD6-908E24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342" y="1195246"/>
            <a:ext cx="9795933" cy="106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E77E6-03F2-4838-BEAD-6AF423A8D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9342" y="2375019"/>
            <a:ext cx="9795933" cy="3176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1132823-2AE0-55F0-E99D-EE5687B5F6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6" y="266058"/>
            <a:ext cx="2882877" cy="61351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F2AD3FE-8A93-2E4E-BF57-9DECC267998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28" y="246674"/>
            <a:ext cx="1988427" cy="6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5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6E26E-156C-4B0E-9FD6-908E24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E77E6-03F2-4838-BEAD-6AF423A8D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8543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27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18" Type="http://schemas.openxmlformats.org/officeDocument/2006/relationships/image" Target="../media/image62.jpg"/><Relationship Id="rId3" Type="http://schemas.openxmlformats.org/officeDocument/2006/relationships/image" Target="../media/image47.jpg"/><Relationship Id="rId21" Type="http://schemas.openxmlformats.org/officeDocument/2006/relationships/image" Target="../media/image65.jp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17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jpg"/><Relationship Id="rId20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24" Type="http://schemas.openxmlformats.org/officeDocument/2006/relationships/image" Target="../media/image68.jpg"/><Relationship Id="rId5" Type="http://schemas.openxmlformats.org/officeDocument/2006/relationships/image" Target="../media/image49.jpg"/><Relationship Id="rId15" Type="http://schemas.openxmlformats.org/officeDocument/2006/relationships/image" Target="../media/image59.jpg"/><Relationship Id="rId23" Type="http://schemas.openxmlformats.org/officeDocument/2006/relationships/image" Target="../media/image67.jpg"/><Relationship Id="rId10" Type="http://schemas.openxmlformats.org/officeDocument/2006/relationships/image" Target="../media/image54.jpg"/><Relationship Id="rId19" Type="http://schemas.openxmlformats.org/officeDocument/2006/relationships/image" Target="../media/image63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8.jpg"/><Relationship Id="rId22" Type="http://schemas.openxmlformats.org/officeDocument/2006/relationships/image" Target="../media/image6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10" Type="http://schemas.openxmlformats.org/officeDocument/2006/relationships/image" Target="../media/image84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ckholmskallan.stockholm.se/post/3035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ckholmskallan.stockholm.se/post/3035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jpg"/><Relationship Id="rId26" Type="http://schemas.openxmlformats.org/officeDocument/2006/relationships/image" Target="../media/image44.png"/><Relationship Id="rId3" Type="http://schemas.openxmlformats.org/officeDocument/2006/relationships/image" Target="../media/image21.jp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11" Type="http://schemas.openxmlformats.org/officeDocument/2006/relationships/image" Target="../media/image113.jpg"/><Relationship Id="rId5" Type="http://schemas.openxmlformats.org/officeDocument/2006/relationships/image" Target="../media/image107.jp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8.jpeg"/><Relationship Id="rId5" Type="http://schemas.openxmlformats.org/officeDocument/2006/relationships/image" Target="../media/image147.jpg"/><Relationship Id="rId10" Type="http://schemas.openxmlformats.org/officeDocument/2006/relationships/image" Target="../media/image151.jpeg"/><Relationship Id="rId4" Type="http://schemas.openxmlformats.org/officeDocument/2006/relationships/image" Target="../media/image146.jpeg"/><Relationship Id="rId9" Type="http://schemas.openxmlformats.org/officeDocument/2006/relationships/image" Target="../media/image15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flexspan.blogspot.com/2021/05/hallbar-hogre-utbildning-webbinarieserie.html" TargetMode="External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creativecommons.org/licenses/by-sa/3.0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.png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57235" y="2200161"/>
            <a:ext cx="9003936" cy="2622210"/>
          </a:xfrm>
        </p:spPr>
        <p:txBody>
          <a:bodyPr/>
          <a:lstStyle/>
          <a:p>
            <a:r>
              <a:rPr lang="sv-SE" dirty="0"/>
              <a:t>Beredskapsodling och hemberedskap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2665549" y="4075462"/>
            <a:ext cx="7253836" cy="746909"/>
          </a:xfrm>
        </p:spPr>
        <p:txBody>
          <a:bodyPr/>
          <a:lstStyle/>
          <a:p>
            <a:r>
              <a:rPr lang="sv-SE" dirty="0"/>
              <a:t>Hur man driver förändring och får det att hända i praktiken?</a:t>
            </a:r>
          </a:p>
        </p:txBody>
      </p:sp>
    </p:spTree>
    <p:extLst>
      <p:ext uri="{BB962C8B-B14F-4D97-AF65-F5344CB8AC3E}">
        <p14:creationId xmlns:p14="http://schemas.microsoft.com/office/powerpoint/2010/main" val="325314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" descr="En bild som visar klocka, maskin, inomhus, stack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010603" y="2061322"/>
            <a:ext cx="2794087" cy="209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 descr="En bild som visar person, Konserverad mat, Masonburk, klädsel&#10;&#10;Automatiskt genererad beskrivning"/>
          <p:cNvPicPr preferRelativeResize="0"/>
          <p:nvPr/>
        </p:nvPicPr>
        <p:blipFill rotWithShape="1">
          <a:blip r:embed="rId4">
            <a:alphaModFix/>
          </a:blip>
          <a:srcRect l="16744" t="8373" r="13208" b="3254"/>
          <a:stretch/>
        </p:blipFill>
        <p:spPr>
          <a:xfrm>
            <a:off x="6018229" y="4094739"/>
            <a:ext cx="1448642" cy="121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 descr="En bild som visar inomhus, klädsel, person, dator&#10;&#10;Automatiskt genererad beskrivning"/>
          <p:cNvPicPr preferRelativeResize="0"/>
          <p:nvPr/>
        </p:nvPicPr>
        <p:blipFill rotWithShape="1">
          <a:blip r:embed="rId5">
            <a:alphaModFix/>
          </a:blip>
          <a:srcRect l="11048"/>
          <a:stretch/>
        </p:blipFill>
        <p:spPr>
          <a:xfrm rot="5400000">
            <a:off x="3624888" y="368203"/>
            <a:ext cx="2736822" cy="197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 descr="En bild som visar klädsel, stol, möbler, scen&#10;&#10;Automatiskt genererad beskrivning"/>
          <p:cNvPicPr preferRelativeResize="0"/>
          <p:nvPr/>
        </p:nvPicPr>
        <p:blipFill rotWithShape="1">
          <a:blip r:embed="rId6">
            <a:alphaModFix/>
          </a:blip>
          <a:srcRect l="5190" t="37682" r="8141" b="17944"/>
          <a:stretch/>
        </p:blipFill>
        <p:spPr>
          <a:xfrm>
            <a:off x="7823143" y="5167316"/>
            <a:ext cx="4403004" cy="169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 descr="En bild som visar klädsel, person, utomhus, leende&#10;&#10;Automatiskt genererad beskrivn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7555" y="2536874"/>
            <a:ext cx="2746748" cy="274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42927" y="2979567"/>
            <a:ext cx="1600477" cy="240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 descr="En bild som visar utomhus, person, text, klädsel&#10;&#10;Automatiskt genererad beskrivn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37584" y="4453045"/>
            <a:ext cx="1911096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 descr="En bild som visar utomhus, person, klädsel, himmel&#10;&#10;Automatiskt genererad beskrivning"/>
          <p:cNvPicPr preferRelativeResize="0"/>
          <p:nvPr/>
        </p:nvPicPr>
        <p:blipFill rotWithShape="1">
          <a:blip r:embed="rId10">
            <a:alphaModFix/>
          </a:blip>
          <a:srcRect r="-1235"/>
          <a:stretch/>
        </p:blipFill>
        <p:spPr>
          <a:xfrm>
            <a:off x="-1" y="4465312"/>
            <a:ext cx="2730119" cy="239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 descr="En bild som visar inomhus, inredning, vas, vägg&#10;&#10;Automatiskt genererad beskrivn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5400000">
            <a:off x="1696656" y="339328"/>
            <a:ext cx="2790825" cy="209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 descr="En bild som visar inomhus, vägg, Konferenssal, Konvent&#10;&#10;Automatiskt genererad beskrivni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07294" y="-6170"/>
            <a:ext cx="3911787" cy="17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 descr="IMG_8348.jpe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6578" y="2734167"/>
            <a:ext cx="2553483" cy="168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5491" y="-9525"/>
            <a:ext cx="2132595" cy="136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 descr="En bild som visar utomhus, träd, flagga, gräs&#10;&#10;Automatiskt genererad beskrivni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5400000">
            <a:off x="6832163" y="5061628"/>
            <a:ext cx="1690685" cy="19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" descr="En bild som visar utomhus, himmel, klädsel, person&#10;&#10;Automatiskt genererad beskrivni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585008" y="0"/>
            <a:ext cx="2641139" cy="148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" descr="En bild som visar person, klädsel, utomhus, mat&#10;&#10;Automatiskt genererad beskrivning"/>
          <p:cNvPicPr preferRelativeResize="0"/>
          <p:nvPr/>
        </p:nvPicPr>
        <p:blipFill rotWithShape="1">
          <a:blip r:embed="rId17">
            <a:alphaModFix/>
          </a:blip>
          <a:srcRect l="-1"/>
          <a:stretch/>
        </p:blipFill>
        <p:spPr>
          <a:xfrm>
            <a:off x="-3480" y="1169009"/>
            <a:ext cx="2086898" cy="213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" descr="En bild som visar text, inomhus, möbler, bord&#10;&#10;Automatiskt genererad beskrivni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53" y="3256547"/>
            <a:ext cx="2077265" cy="13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" descr="Kan vara en bild av 7 personer och personer som studerar"/>
          <p:cNvPicPr preferRelativeResize="0"/>
          <p:nvPr/>
        </p:nvPicPr>
        <p:blipFill rotWithShape="1">
          <a:blip r:embed="rId19">
            <a:alphaModFix/>
          </a:blip>
          <a:srcRect b="34432"/>
          <a:stretch/>
        </p:blipFill>
        <p:spPr>
          <a:xfrm>
            <a:off x="4406645" y="5145299"/>
            <a:ext cx="2332671" cy="19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" descr="En bild som visar utomhus, himmel, träd, klädsel&#10;&#10;Automatiskt genererad beskrivning"/>
          <p:cNvPicPr preferRelativeResize="0"/>
          <p:nvPr/>
        </p:nvPicPr>
        <p:blipFill rotWithShape="1">
          <a:blip r:embed="rId20">
            <a:alphaModFix/>
          </a:blip>
          <a:srcRect t="7193" r="23988" b="7191"/>
          <a:stretch/>
        </p:blipFill>
        <p:spPr>
          <a:xfrm>
            <a:off x="8152156" y="2202141"/>
            <a:ext cx="4044905" cy="299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" descr="En bild som visar utomhus, snö, person, vinter&#10;&#10;Automatiskt genererad beskrivning"/>
          <p:cNvPicPr preferRelativeResize="0"/>
          <p:nvPr/>
        </p:nvPicPr>
        <p:blipFill rotWithShape="1">
          <a:blip r:embed="rId21">
            <a:alphaModFix/>
          </a:blip>
          <a:srcRect l="29505" t="19642" r="36773" b="49857"/>
          <a:stretch/>
        </p:blipFill>
        <p:spPr>
          <a:xfrm rot="5400000">
            <a:off x="6673317" y="1984994"/>
            <a:ext cx="1785336" cy="121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" descr="En bild som visar klädsel, person, utomhus, person&#10;&#10;Automatiskt genererad beskrivning"/>
          <p:cNvPicPr preferRelativeResize="0"/>
          <p:nvPr/>
        </p:nvPicPr>
        <p:blipFill rotWithShape="1">
          <a:blip r:embed="rId22">
            <a:alphaModFix/>
          </a:blip>
          <a:srcRect l="9928" t="3943" r="29830" b="8156"/>
          <a:stretch/>
        </p:blipFill>
        <p:spPr>
          <a:xfrm>
            <a:off x="4374054" y="4117009"/>
            <a:ext cx="1674320" cy="162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" descr="En bild som visar klädsel, person, fotbeklädnader, inomhus&#10;&#10;Automatiskt genererad beskrivnin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592647" y="1109598"/>
            <a:ext cx="2599353" cy="154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" descr="En bild som visar utomhus, blomkruka, krukväxt, ört&#10;&#10;Automatiskt genererad beskrivning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901337" y="1296491"/>
            <a:ext cx="1725383" cy="129403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"/>
          <p:cNvSpPr/>
          <p:nvPr/>
        </p:nvSpPr>
        <p:spPr>
          <a:xfrm>
            <a:off x="381000" y="1870102"/>
            <a:ext cx="11430000" cy="3487986"/>
          </a:xfrm>
          <a:prstGeom prst="rect">
            <a:avLst/>
          </a:prstGeom>
          <a:solidFill>
            <a:srgbClr val="1D2C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"/>
          <p:cNvSpPr txBox="1"/>
          <p:nvPr/>
        </p:nvSpPr>
        <p:spPr>
          <a:xfrm>
            <a:off x="825500" y="2457950"/>
            <a:ext cx="10845800" cy="213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Föredrag och föreläsningar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Kurser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Workshops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Evenemang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"/>
          <p:cNvSpPr txBox="1"/>
          <p:nvPr/>
        </p:nvSpPr>
        <p:spPr>
          <a:xfrm>
            <a:off x="10350907" y="6171978"/>
            <a:ext cx="1579381" cy="276959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"/>
          <p:cNvPicPr preferRelativeResize="0"/>
          <p:nvPr/>
        </p:nvPicPr>
        <p:blipFill rotWithShape="1">
          <a:blip r:embed="rId3">
            <a:alphaModFix/>
          </a:blip>
          <a:srcRect l="24631" t="22035" r="25866" b="6527"/>
          <a:stretch/>
        </p:blipFill>
        <p:spPr>
          <a:xfrm>
            <a:off x="6829489" y="2501494"/>
            <a:ext cx="5362511" cy="435329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sv-SE"/>
              <a:t>.</a:t>
            </a:r>
            <a:endParaRPr/>
          </a:p>
        </p:txBody>
      </p:sp>
      <p:pic>
        <p:nvPicPr>
          <p:cNvPr id="234" name="Google Shape;234;p3"/>
          <p:cNvPicPr preferRelativeResize="0"/>
          <p:nvPr/>
        </p:nvPicPr>
        <p:blipFill rotWithShape="1">
          <a:blip r:embed="rId4">
            <a:alphaModFix/>
          </a:blip>
          <a:srcRect l="14146" t="9564" r="16385" b="7066"/>
          <a:stretch/>
        </p:blipFill>
        <p:spPr>
          <a:xfrm>
            <a:off x="6616989" y="0"/>
            <a:ext cx="5575011" cy="376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"/>
          <p:cNvPicPr preferRelativeResize="0"/>
          <p:nvPr/>
        </p:nvPicPr>
        <p:blipFill rotWithShape="1">
          <a:blip r:embed="rId5">
            <a:alphaModFix/>
          </a:blip>
          <a:srcRect l="18633" t="24652" r="23577" b="8490"/>
          <a:stretch/>
        </p:blipFill>
        <p:spPr>
          <a:xfrm>
            <a:off x="0" y="0"/>
            <a:ext cx="6552428" cy="426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"/>
          <p:cNvPicPr preferRelativeResize="0"/>
          <p:nvPr/>
        </p:nvPicPr>
        <p:blipFill rotWithShape="1">
          <a:blip r:embed="rId6">
            <a:alphaModFix/>
          </a:blip>
          <a:srcRect l="17605" t="11790" r="20736" b="8070"/>
          <a:stretch/>
        </p:blipFill>
        <p:spPr>
          <a:xfrm>
            <a:off x="0" y="4005987"/>
            <a:ext cx="3900915" cy="28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"/>
          <p:cNvPicPr preferRelativeResize="0"/>
          <p:nvPr/>
        </p:nvPicPr>
        <p:blipFill rotWithShape="1">
          <a:blip r:embed="rId7">
            <a:alphaModFix/>
          </a:blip>
          <a:srcRect l="9948" t="9123" r="38973" b="5322"/>
          <a:stretch/>
        </p:blipFill>
        <p:spPr>
          <a:xfrm>
            <a:off x="3758870" y="4005987"/>
            <a:ext cx="3070619" cy="289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79026">
            <a:off x="-32445" y="-540181"/>
            <a:ext cx="6267450" cy="508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42824">
            <a:off x="5724441" y="144464"/>
            <a:ext cx="62674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67291" y="2631693"/>
            <a:ext cx="6229350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"/>
          <p:cNvSpPr txBox="1"/>
          <p:nvPr/>
        </p:nvSpPr>
        <p:spPr>
          <a:xfrm>
            <a:off x="10350907" y="6171978"/>
            <a:ext cx="1579381" cy="276959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" descr="En bild som visar klädsel, person, hat, Naturlig mat&#10;&#10;Automatiskt genererad beskrivning"/>
          <p:cNvPicPr preferRelativeResize="0"/>
          <p:nvPr/>
        </p:nvPicPr>
        <p:blipFill rotWithShape="1">
          <a:blip r:embed="rId3">
            <a:alphaModFix/>
          </a:blip>
          <a:srcRect r="14003"/>
          <a:stretch/>
        </p:blipFill>
        <p:spPr>
          <a:xfrm>
            <a:off x="7718295" y="3299537"/>
            <a:ext cx="4588005" cy="355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" descr="En bild som visar inomhus, klädsel, text, person&#10;&#10;Automatiskt genererad beskrivning"/>
          <p:cNvPicPr preferRelativeResize="0"/>
          <p:nvPr/>
        </p:nvPicPr>
        <p:blipFill rotWithShape="1">
          <a:blip r:embed="rId4">
            <a:alphaModFix/>
          </a:blip>
          <a:srcRect l="11571" r="15830" b="7765"/>
          <a:stretch/>
        </p:blipFill>
        <p:spPr>
          <a:xfrm>
            <a:off x="5227239" y="3246130"/>
            <a:ext cx="2491057" cy="210982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sv-SE"/>
              <a:t>.</a:t>
            </a:r>
            <a:endParaRPr/>
          </a:p>
        </p:txBody>
      </p:sp>
      <p:pic>
        <p:nvPicPr>
          <p:cNvPr id="249" name="Google Shape;249;p4" descr="Kan vara en bild av 2 personer och text där det står ”Världen so Ko O vardags vardagsmate trosa KOMMUN”"/>
          <p:cNvPicPr preferRelativeResize="0"/>
          <p:nvPr/>
        </p:nvPicPr>
        <p:blipFill rotWithShape="1">
          <a:blip r:embed="rId5">
            <a:alphaModFix/>
          </a:blip>
          <a:srcRect b="6357"/>
          <a:stretch/>
        </p:blipFill>
        <p:spPr>
          <a:xfrm>
            <a:off x="7514511" y="-38606"/>
            <a:ext cx="2845913" cy="34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"/>
          <p:cNvPicPr preferRelativeResize="0"/>
          <p:nvPr/>
        </p:nvPicPr>
        <p:blipFill rotWithShape="1">
          <a:blip r:embed="rId6">
            <a:alphaModFix/>
          </a:blip>
          <a:srcRect l="15736" t="12911" r="2499" b="6510"/>
          <a:stretch/>
        </p:blipFill>
        <p:spPr>
          <a:xfrm>
            <a:off x="-249706" y="-23812"/>
            <a:ext cx="618583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" descr="En bild som visar klädsel, inomhus, person, person&#10;&#10;Automatiskt genererad beskrivning"/>
          <p:cNvPicPr preferRelativeResize="0"/>
          <p:nvPr/>
        </p:nvPicPr>
        <p:blipFill rotWithShape="1">
          <a:blip r:embed="rId7">
            <a:alphaModFix/>
          </a:blip>
          <a:srcRect l="8124" t="25000"/>
          <a:stretch/>
        </p:blipFill>
        <p:spPr>
          <a:xfrm>
            <a:off x="-249707" y="3432916"/>
            <a:ext cx="5600787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" descr="Kan vara en bild av 1 person och text där det står ”maten 2 projektleda ODLA ardagsmaten”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7679" y="-38606"/>
            <a:ext cx="3276387" cy="34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" descr="En bild som visar klädsel, text, person, inomhus&#10;&#10;Automatiskt genererad beskrivning"/>
          <p:cNvPicPr preferRelativeResize="0"/>
          <p:nvPr/>
        </p:nvPicPr>
        <p:blipFill rotWithShape="1">
          <a:blip r:embed="rId9">
            <a:alphaModFix/>
          </a:blip>
          <a:srcRect l="26038" t="14345" r="6169" b="10391"/>
          <a:stretch/>
        </p:blipFill>
        <p:spPr>
          <a:xfrm>
            <a:off x="5251324" y="4971445"/>
            <a:ext cx="2566729" cy="18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" descr="En bild som visar klädsel, inomhus, person, kvinna&#10;&#10;Automatiskt genererad beskrivning"/>
          <p:cNvPicPr preferRelativeResize="0"/>
          <p:nvPr/>
        </p:nvPicPr>
        <p:blipFill rotWithShape="1">
          <a:blip r:embed="rId10">
            <a:alphaModFix/>
          </a:blip>
          <a:srcRect l="23529" t="35059" r="43380" b="12777"/>
          <a:stretch/>
        </p:blipFill>
        <p:spPr>
          <a:xfrm>
            <a:off x="9404827" y="-64624"/>
            <a:ext cx="2901473" cy="343048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"/>
          <p:cNvSpPr/>
          <p:nvPr/>
        </p:nvSpPr>
        <p:spPr>
          <a:xfrm>
            <a:off x="283830" y="1502041"/>
            <a:ext cx="11455400" cy="4128580"/>
          </a:xfrm>
          <a:prstGeom prst="rect">
            <a:avLst/>
          </a:prstGeom>
          <a:solidFill>
            <a:srgbClr val="1D2C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"/>
          <p:cNvSpPr txBox="1"/>
          <p:nvPr/>
        </p:nvSpPr>
        <p:spPr>
          <a:xfrm>
            <a:off x="975297" y="1731096"/>
            <a:ext cx="533493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sv-SE" sz="54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Ansvar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sv-SE" sz="54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Samarbete</a:t>
            </a:r>
            <a:endParaRPr sz="5400" b="1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sv-SE" sz="54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Gemenskap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sv-SE" sz="54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Kunskap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"/>
          <p:cNvSpPr txBox="1"/>
          <p:nvPr/>
        </p:nvSpPr>
        <p:spPr>
          <a:xfrm>
            <a:off x="10350907" y="6171978"/>
            <a:ext cx="1579381" cy="276959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3" descr="inomhus, utdragna lådor, fröförpackningar, böcker, bord"/>
          <p:cNvPicPr preferRelativeResize="0"/>
          <p:nvPr/>
        </p:nvPicPr>
        <p:blipFill rotWithShape="1">
          <a:blip r:embed="rId3">
            <a:alphaModFix/>
          </a:blip>
          <a:srcRect b="1325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3"/>
          <p:cNvSpPr txBox="1"/>
          <p:nvPr/>
        </p:nvSpPr>
        <p:spPr>
          <a:xfrm>
            <a:off x="10404070" y="6342099"/>
            <a:ext cx="1579381" cy="276959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313942" y="1186424"/>
            <a:ext cx="11430000" cy="4766228"/>
          </a:xfrm>
          <a:prstGeom prst="rect">
            <a:avLst/>
          </a:prstGeom>
          <a:solidFill>
            <a:srgbClr val="1D2C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928561" y="1620199"/>
            <a:ext cx="10845800" cy="39021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Ökad kunskap och medvetenhet – lokalt och nationellt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Fler börjat preppodla – vi var tidiga 2021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Fler engagerade i FRG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Fler engagerade i frivilligorganisationer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Kommunodling och fler projekt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Odlingsnätverk, kamratcirklar och studiecirklar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Vårmarknad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Webbplats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Verktygslåda</a:t>
            </a:r>
            <a:endParaRPr/>
          </a:p>
        </p:txBody>
      </p:sp>
      <p:sp>
        <p:nvSpPr>
          <p:cNvPr id="266" name="Google Shape;266;p23"/>
          <p:cNvSpPr txBox="1"/>
          <p:nvPr/>
        </p:nvSpPr>
        <p:spPr>
          <a:xfrm>
            <a:off x="387590" y="330200"/>
            <a:ext cx="28872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v-SE" sz="2000" b="1" i="0" u="none" strike="noStrike" cap="none">
                <a:solidFill>
                  <a:srgbClr val="1D2C12"/>
                </a:solidFill>
                <a:latin typeface="Arial"/>
                <a:ea typeface="Arial"/>
                <a:cs typeface="Arial"/>
                <a:sym typeface="Arial"/>
              </a:rPr>
              <a:t>Våra resultat</a:t>
            </a:r>
            <a:endParaRPr sz="1600" b="1" i="0" u="none" strike="noStrike" cap="none">
              <a:solidFill>
                <a:srgbClr val="1D2C1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381cb8f12f4_1_22" descr="Nato, Nordatlantiska Pakten, Allians"/>
          <p:cNvPicPr preferRelativeResize="0"/>
          <p:nvPr/>
        </p:nvPicPr>
        <p:blipFill rotWithShape="1">
          <a:blip r:embed="rId3">
            <a:alphaModFix/>
          </a:blip>
          <a:srcRect t="10222" b="10222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81cb8f12f4_1_22"/>
          <p:cNvSpPr txBox="1"/>
          <p:nvPr/>
        </p:nvSpPr>
        <p:spPr>
          <a:xfrm>
            <a:off x="340242" y="265809"/>
            <a:ext cx="3200400" cy="70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Varför satsa på odling och beredskap?</a:t>
            </a:r>
            <a:endParaRPr/>
          </a:p>
        </p:txBody>
      </p:sp>
      <p:sp>
        <p:nvSpPr>
          <p:cNvPr id="273" name="Google Shape;273;g381cb8f12f4_1_22"/>
          <p:cNvSpPr/>
          <p:nvPr/>
        </p:nvSpPr>
        <p:spPr>
          <a:xfrm>
            <a:off x="1902150" y="1364700"/>
            <a:ext cx="8387700" cy="41286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3000">
                <a:solidFill>
                  <a:schemeClr val="lt1"/>
                </a:solidFill>
              </a:rPr>
              <a:t>Räcker maten?</a:t>
            </a: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4" descr="Nato, Nordatlantiska Pakten, Allians"/>
          <p:cNvPicPr preferRelativeResize="0"/>
          <p:nvPr/>
        </p:nvPicPr>
        <p:blipFill rotWithShape="1">
          <a:blip r:embed="rId3">
            <a:alphaModFix/>
          </a:blip>
          <a:srcRect t="10221" b="1022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4"/>
          <p:cNvSpPr txBox="1"/>
          <p:nvPr/>
        </p:nvSpPr>
        <p:spPr>
          <a:xfrm>
            <a:off x="340242" y="265809"/>
            <a:ext cx="3200400" cy="70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Varför satsa på odling och beredskap?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5" descr="Höns, Korg, Ägg, Hem, Frigående, Brown"/>
          <p:cNvPicPr preferRelativeResize="0"/>
          <p:nvPr/>
        </p:nvPicPr>
        <p:blipFill rotWithShape="1">
          <a:blip r:embed="rId3">
            <a:alphaModFix/>
          </a:blip>
          <a:srcRect t="2649" b="1244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5"/>
          <p:cNvSpPr txBox="1"/>
          <p:nvPr/>
        </p:nvSpPr>
        <p:spPr>
          <a:xfrm>
            <a:off x="700950" y="1126000"/>
            <a:ext cx="10790100" cy="4857900"/>
          </a:xfrm>
          <a:prstGeom prst="rect">
            <a:avLst/>
          </a:prstGeom>
          <a:solidFill>
            <a:srgbClr val="1122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 makten över ditt eget ansvar för matförsörjning och beredskap</a:t>
            </a:r>
            <a:endParaRPr/>
          </a:p>
          <a:p>
            <a:pPr marL="3429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Alla har makt att göra något för vår gemensamma beredskap</a:t>
            </a:r>
            <a:endParaRPr/>
          </a:p>
          <a:p>
            <a:pPr marL="3429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Olika kriser kräver olika beredskap</a:t>
            </a:r>
            <a:r>
              <a:rPr lang="sv-SE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chemeClr val="lt1"/>
                </a:solidFill>
              </a:rPr>
              <a:t>Behöver mat i magen</a:t>
            </a:r>
            <a:br>
              <a:rPr lang="sv-SE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 vill bidra till en bättre värld</a:t>
            </a:r>
            <a:endParaRPr sz="2400">
              <a:solidFill>
                <a:schemeClr val="lt1"/>
              </a:solidFill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5"/>
          <p:cNvSpPr txBox="1"/>
          <p:nvPr/>
        </p:nvSpPr>
        <p:spPr>
          <a:xfrm>
            <a:off x="340249" y="265800"/>
            <a:ext cx="555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Varför satsa på odling och beredskap?</a:t>
            </a:r>
            <a:endParaRPr/>
          </a:p>
        </p:txBody>
      </p:sp>
      <p:sp>
        <p:nvSpPr>
          <p:cNvPr id="287" name="Google Shape;287;p25"/>
          <p:cNvSpPr txBox="1"/>
          <p:nvPr/>
        </p:nvSpPr>
        <p:spPr>
          <a:xfrm>
            <a:off x="10350907" y="6171978"/>
            <a:ext cx="1579500" cy="276900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6"/>
          <p:cNvPicPr preferRelativeResize="0"/>
          <p:nvPr/>
        </p:nvPicPr>
        <p:blipFill rotWithShape="1">
          <a:blip r:embed="rId3">
            <a:alphaModFix/>
          </a:blip>
          <a:srcRect l="16744" t="19656" r="16366" b="134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/>
        </p:nvSpPr>
        <p:spPr>
          <a:xfrm>
            <a:off x="8910184" y="5783328"/>
            <a:ext cx="3020100" cy="2769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SVT/Svenska biografteatern 1917 05 14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6"/>
          <p:cNvSpPr txBox="1"/>
          <p:nvPr/>
        </p:nvSpPr>
        <p:spPr>
          <a:xfrm>
            <a:off x="340242" y="265809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Varför satsa på odling?</a:t>
            </a:r>
            <a:endParaRPr/>
          </a:p>
        </p:txBody>
      </p:sp>
      <p:sp>
        <p:nvSpPr>
          <p:cNvPr id="295" name="Google Shape;295;p26"/>
          <p:cNvSpPr txBox="1"/>
          <p:nvPr/>
        </p:nvSpPr>
        <p:spPr>
          <a:xfrm>
            <a:off x="9666344" y="2650473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Hälsa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6"/>
          <p:cNvSpPr txBox="1"/>
          <p:nvPr/>
        </p:nvSpPr>
        <p:spPr>
          <a:xfrm>
            <a:off x="553116" y="3666136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Miljö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6"/>
          <p:cNvSpPr txBox="1"/>
          <p:nvPr/>
        </p:nvSpPr>
        <p:spPr>
          <a:xfrm>
            <a:off x="6314398" y="5231507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Fritid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6"/>
          <p:cNvSpPr txBox="1"/>
          <p:nvPr/>
        </p:nvSpPr>
        <p:spPr>
          <a:xfrm>
            <a:off x="7217252" y="1561711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Trygghet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1734933" y="2023209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Gemenskap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6"/>
          <p:cNvSpPr txBox="1"/>
          <p:nvPr/>
        </p:nvSpPr>
        <p:spPr>
          <a:xfrm>
            <a:off x="9157694" y="4368243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Beredskap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6"/>
          <p:cNvSpPr txBox="1"/>
          <p:nvPr/>
        </p:nvSpPr>
        <p:spPr>
          <a:xfrm>
            <a:off x="4621566" y="2063109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Gott och kul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6"/>
          <p:cNvSpPr txBox="1"/>
          <p:nvPr/>
        </p:nvSpPr>
        <p:spPr>
          <a:xfrm>
            <a:off x="9945952" y="265808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Kunskap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6"/>
          <p:cNvSpPr txBox="1"/>
          <p:nvPr/>
        </p:nvSpPr>
        <p:spPr>
          <a:xfrm>
            <a:off x="4566849" y="265809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Oberoende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6"/>
          <p:cNvSpPr txBox="1"/>
          <p:nvPr/>
        </p:nvSpPr>
        <p:spPr>
          <a:xfrm>
            <a:off x="3540642" y="4876074"/>
            <a:ext cx="2292548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Motståndskraftig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3027463" y="3482250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Fokusera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6372558" y="3396609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Samarbete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1031175" y="5262068"/>
            <a:ext cx="1805709" cy="10156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Avlastning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10350907" y="6171978"/>
            <a:ext cx="1579500" cy="276900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7" descr="En bild som visar Naturlig mat, Livsmedelsgrupp, grönsaker, Oprocessad mat&#10;&#10;AI-genererat innehåll kan vara felaktigt."/>
          <p:cNvPicPr preferRelativeResize="0"/>
          <p:nvPr/>
        </p:nvPicPr>
        <p:blipFill rotWithShape="1">
          <a:blip r:embed="rId3">
            <a:alphaModFix/>
          </a:blip>
          <a:srcRect t="9822" b="982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7"/>
          <p:cNvSpPr/>
          <p:nvPr/>
        </p:nvSpPr>
        <p:spPr>
          <a:xfrm>
            <a:off x="381000" y="1870102"/>
            <a:ext cx="11430000" cy="3487986"/>
          </a:xfrm>
          <a:prstGeom prst="rect">
            <a:avLst/>
          </a:prstGeom>
          <a:solidFill>
            <a:srgbClr val="1D2C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v-SE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Vem kan göra nåt?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7"/>
          <p:cNvSpPr/>
          <p:nvPr/>
        </p:nvSpPr>
        <p:spPr>
          <a:xfrm>
            <a:off x="433320" y="1870102"/>
            <a:ext cx="11430000" cy="3487986"/>
          </a:xfrm>
          <a:prstGeom prst="rect">
            <a:avLst/>
          </a:prstGeom>
          <a:solidFill>
            <a:srgbClr val="1D2C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v-SE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Alla kan göra nåt!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7"/>
          <p:cNvSpPr txBox="1"/>
          <p:nvPr/>
        </p:nvSpPr>
        <p:spPr>
          <a:xfrm>
            <a:off x="10350907" y="6171978"/>
            <a:ext cx="1579500" cy="276900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8" descr="Inomhus, tomater, omogna"/>
          <p:cNvPicPr preferRelativeResize="0"/>
          <p:nvPr/>
        </p:nvPicPr>
        <p:blipFill rotWithShape="1">
          <a:blip r:embed="rId3">
            <a:alphaModFix/>
          </a:blip>
          <a:srcRect t="15619"/>
          <a:stretch/>
        </p:blipFill>
        <p:spPr>
          <a:xfrm>
            <a:off x="0" y="0"/>
            <a:ext cx="121853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8">
            <a:hlinkClick r:id="rId4"/>
          </p:cNvPr>
          <p:cNvSpPr txBox="1"/>
          <p:nvPr/>
        </p:nvSpPr>
        <p:spPr>
          <a:xfrm>
            <a:off x="10404070" y="6342099"/>
            <a:ext cx="1579381" cy="276959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8"/>
          <p:cNvSpPr txBox="1"/>
          <p:nvPr/>
        </p:nvSpPr>
        <p:spPr>
          <a:xfrm>
            <a:off x="387590" y="330200"/>
            <a:ext cx="28872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v-S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 kan </a:t>
            </a:r>
            <a:r>
              <a:rPr lang="sv-SE" sz="2000" b="1">
                <a:solidFill>
                  <a:schemeClr val="lt1"/>
                </a:solidFill>
              </a:rPr>
              <a:t>jag </a:t>
            </a:r>
            <a:r>
              <a:rPr lang="sv-S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börja?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8"/>
          <p:cNvSpPr txBox="1"/>
          <p:nvPr/>
        </p:nvSpPr>
        <p:spPr>
          <a:xfrm>
            <a:off x="697600" y="1060475"/>
            <a:ext cx="10790100" cy="5064000"/>
          </a:xfrm>
          <a:prstGeom prst="rect">
            <a:avLst/>
          </a:prstGeom>
          <a:solidFill>
            <a:srgbClr val="1122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rgbClr val="FFFFFF"/>
                </a:solidFill>
              </a:rPr>
              <a:t>Vi</a:t>
            </a:r>
            <a:r>
              <a:rPr lang="sv-SE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har olika förutsättningar </a:t>
            </a:r>
            <a:endParaRPr sz="24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Viljor, begränsningar och möjligheter </a:t>
            </a:r>
            <a:endParaRPr sz="24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rgbClr val="FFFFFF"/>
                </a:solidFill>
              </a:rPr>
              <a:t>Din krislåda</a:t>
            </a:r>
            <a:endParaRPr sz="24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rgbClr val="FFFFFF"/>
                </a:solidFill>
              </a:rPr>
              <a:t>Mental prepping </a:t>
            </a:r>
            <a:endParaRPr sz="24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chemeClr val="lt1"/>
                </a:solidFill>
              </a:rPr>
              <a:t>Börja odla </a:t>
            </a:r>
            <a:endParaRPr sz="240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chemeClr val="lt1"/>
                </a:solidFill>
              </a:rPr>
              <a:t>Skaffa höns, kaniner eller jaga </a:t>
            </a:r>
            <a:endParaRPr sz="240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chemeClr val="lt1"/>
                </a:solidFill>
              </a:rPr>
              <a:t>Engagera dig</a:t>
            </a:r>
            <a:endParaRPr sz="240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chemeClr val="lt1"/>
                </a:solidFill>
              </a:rPr>
              <a:t>Gå med i en förening </a:t>
            </a:r>
            <a:endParaRPr sz="240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chemeClr val="lt1"/>
                </a:solidFill>
              </a:rPr>
              <a:t>Prata med de omkring dig</a:t>
            </a:r>
            <a:endParaRPr sz="240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ּ"/>
            </a:pPr>
            <a:r>
              <a:rPr lang="sv-SE" sz="2400">
                <a:solidFill>
                  <a:schemeClr val="lt1"/>
                </a:solidFill>
              </a:rPr>
              <a:t>Preppa tillsammans </a:t>
            </a:r>
            <a:endParaRPr sz="24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68BF98-5993-184B-0003-10DA1586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Cirkulär kraftsamling i Östergötland och Örebro län</a:t>
            </a:r>
          </a:p>
        </p:txBody>
      </p:sp>
    </p:spTree>
    <p:extLst>
      <p:ext uri="{BB962C8B-B14F-4D97-AF65-F5344CB8AC3E}">
        <p14:creationId xmlns:p14="http://schemas.microsoft.com/office/powerpoint/2010/main" val="216301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9" descr="Inomhus, tomater, omogna"/>
          <p:cNvPicPr preferRelativeResize="0"/>
          <p:nvPr/>
        </p:nvPicPr>
        <p:blipFill rotWithShape="1">
          <a:blip r:embed="rId3">
            <a:alphaModFix/>
          </a:blip>
          <a:srcRect t="15619"/>
          <a:stretch/>
        </p:blipFill>
        <p:spPr>
          <a:xfrm>
            <a:off x="0" y="0"/>
            <a:ext cx="121853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>
            <a:hlinkClick r:id="rId4"/>
          </p:cNvPr>
          <p:cNvSpPr txBox="1"/>
          <p:nvPr/>
        </p:nvSpPr>
        <p:spPr>
          <a:xfrm>
            <a:off x="10404070" y="6342099"/>
            <a:ext cx="1579381" cy="276959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9"/>
          <p:cNvSpPr txBox="1"/>
          <p:nvPr/>
        </p:nvSpPr>
        <p:spPr>
          <a:xfrm>
            <a:off x="387607" y="330200"/>
            <a:ext cx="48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v-SE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Var kan vi börja som organisation?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9"/>
          <p:cNvSpPr txBox="1"/>
          <p:nvPr/>
        </p:nvSpPr>
        <p:spPr>
          <a:xfrm>
            <a:off x="628499" y="780413"/>
            <a:ext cx="10928400" cy="5479800"/>
          </a:xfrm>
          <a:prstGeom prst="rect">
            <a:avLst/>
          </a:prstGeom>
          <a:solidFill>
            <a:srgbClr val="1122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Plocka låga frukter</a:t>
            </a:r>
            <a:endParaRPr sz="2000"/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Informationsinsatser</a:t>
            </a:r>
            <a:endParaRPr sz="2000"/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Aktiviteter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Webbplatser</a:t>
            </a:r>
            <a:endParaRPr sz="2000"/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Samarbetsavtal </a:t>
            </a:r>
            <a:endParaRPr sz="2000"/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Översiktsplanering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Bygglov, bygglov, bygglov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Odling i verksamheter, föreningar, bostadsbolag </a:t>
            </a:r>
            <a:endParaRPr sz="2000">
              <a:solidFill>
                <a:schemeClr val="lt1"/>
              </a:solidFill>
            </a:endParaRPr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>
                <a:solidFill>
                  <a:schemeClr val="lt1"/>
                </a:solidFill>
              </a:rPr>
              <a:t>Incitamentgivare </a:t>
            </a:r>
            <a:endParaRPr sz="2000">
              <a:solidFill>
                <a:schemeClr val="lt1"/>
              </a:solidFill>
            </a:endParaRPr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>
                <a:solidFill>
                  <a:schemeClr val="lt1"/>
                </a:solidFill>
              </a:rPr>
              <a:t>Ansvarsfrågan</a:t>
            </a:r>
            <a:endParaRPr sz="2000">
              <a:solidFill>
                <a:schemeClr val="lt1"/>
              </a:solidFill>
            </a:endParaRPr>
          </a:p>
          <a:p>
            <a:pPr marL="3429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∙"/>
            </a:pPr>
            <a:r>
              <a:rPr lang="sv-SE" sz="2000">
                <a:solidFill>
                  <a:schemeClr val="lt1"/>
                </a:solidFill>
              </a:rPr>
              <a:t>Gemensam målbild internt</a:t>
            </a:r>
            <a:endParaRPr sz="2000">
              <a:solidFill>
                <a:schemeClr val="lt1"/>
              </a:solidFill>
            </a:endParaRPr>
          </a:p>
          <a:p>
            <a:pPr marL="3429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/>
          <p:nvPr/>
        </p:nvSpPr>
        <p:spPr>
          <a:xfrm>
            <a:off x="0" y="0"/>
            <a:ext cx="12192000" cy="5688233"/>
          </a:xfrm>
          <a:prstGeom prst="rect">
            <a:avLst/>
          </a:prstGeom>
          <a:solidFill>
            <a:srgbClr val="2753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0"/>
          <p:cNvSpPr txBox="1"/>
          <p:nvPr/>
        </p:nvSpPr>
        <p:spPr>
          <a:xfrm>
            <a:off x="466128" y="6018760"/>
            <a:ext cx="47053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v-SE" sz="28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Eva Westergren</a:t>
            </a:r>
            <a:endParaRPr sz="2000" b="0" i="0" u="none" strike="noStrike" cap="none">
              <a:solidFill>
                <a:srgbClr val="5015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0"/>
          <p:cNvSpPr txBox="1"/>
          <p:nvPr/>
        </p:nvSpPr>
        <p:spPr>
          <a:xfrm>
            <a:off x="2013625" y="2290118"/>
            <a:ext cx="816474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Alla kan göra nåt!</a:t>
            </a:r>
            <a:endParaRPr/>
          </a:p>
        </p:txBody>
      </p:sp>
      <p:sp>
        <p:nvSpPr>
          <p:cNvPr id="340" name="Google Shape;340;p30"/>
          <p:cNvSpPr/>
          <p:nvPr/>
        </p:nvSpPr>
        <p:spPr>
          <a:xfrm>
            <a:off x="380999" y="1373330"/>
            <a:ext cx="11430000" cy="3487986"/>
          </a:xfrm>
          <a:prstGeom prst="rect">
            <a:avLst/>
          </a:prstGeom>
          <a:solidFill>
            <a:srgbClr val="2753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v-SE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Gör nåt!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"/>
          <p:cNvSpPr txBox="1"/>
          <p:nvPr/>
        </p:nvSpPr>
        <p:spPr>
          <a:xfrm>
            <a:off x="4086725" y="4440045"/>
            <a:ext cx="4018549" cy="87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sv-SE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Eva Westergren</a:t>
            </a:r>
            <a:br>
              <a:rPr lang="sv-SE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sv-SE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sv-SE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eva@idestre.se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46" name="Google Shape;346;p8"/>
          <p:cNvCxnSpPr/>
          <p:nvPr/>
        </p:nvCxnSpPr>
        <p:spPr>
          <a:xfrm>
            <a:off x="3962398" y="5648899"/>
            <a:ext cx="4267200" cy="0"/>
          </a:xfrm>
          <a:prstGeom prst="straightConnector1">
            <a:avLst/>
          </a:prstGeom>
          <a:noFill/>
          <a:ln w="19050" cap="flat" cmpd="sng">
            <a:solidFill>
              <a:srgbClr val="5015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" name="Google Shape;347;p8"/>
          <p:cNvSpPr/>
          <p:nvPr/>
        </p:nvSpPr>
        <p:spPr>
          <a:xfrm>
            <a:off x="9530918" y="134754"/>
            <a:ext cx="2580146" cy="26169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8" descr="En bild som visar person, Människoansikte, leende, vägg&#10;&#10;Automatiskt genererad beskrivning"/>
          <p:cNvPicPr preferRelativeResize="0"/>
          <p:nvPr/>
        </p:nvPicPr>
        <p:blipFill rotWithShape="1">
          <a:blip r:embed="rId3">
            <a:alphaModFix/>
          </a:blip>
          <a:srcRect t="3446" b="22397"/>
          <a:stretch/>
        </p:blipFill>
        <p:spPr>
          <a:xfrm>
            <a:off x="4239792" y="810907"/>
            <a:ext cx="3712413" cy="283003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8"/>
          <p:cNvSpPr txBox="1"/>
          <p:nvPr/>
        </p:nvSpPr>
        <p:spPr>
          <a:xfrm>
            <a:off x="2835796" y="6047093"/>
            <a:ext cx="7199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www.odlavardagsmaten.se/for-kommuner/starta-beredskapsprojekt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5C7B0-69DA-9D81-4E55-63B8F90AE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9D7A888-7365-CAF5-9643-81854335A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" t="7664" r="-139" b="54940"/>
          <a:stretch/>
        </p:blipFill>
        <p:spPr>
          <a:xfrm>
            <a:off x="-16934" y="0"/>
            <a:ext cx="12225867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BFAD09E-0E34-A7E1-53BD-D01B25ED3373}"/>
              </a:ext>
            </a:extLst>
          </p:cNvPr>
          <p:cNvSpPr/>
          <p:nvPr/>
        </p:nvSpPr>
        <p:spPr>
          <a:xfrm>
            <a:off x="-16933" y="0"/>
            <a:ext cx="12208932" cy="6858000"/>
          </a:xfrm>
          <a:prstGeom prst="rect">
            <a:avLst/>
          </a:prstGeom>
          <a:solidFill>
            <a:schemeClr val="accent6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531A307-EFB7-122B-E9F3-E141B7E0F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2C0465F-2E48-2968-7107-E1F2004EA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98" y="1924219"/>
            <a:ext cx="10506688" cy="2752839"/>
          </a:xfrm>
        </p:spPr>
        <p:txBody>
          <a:bodyPr>
            <a:normAutofit/>
          </a:bodyPr>
          <a:lstStyle/>
          <a:p>
            <a:r>
              <a:rPr lang="sv-SE" b="0" dirty="0"/>
              <a:t>Byalag 1050 - en motor för hemberedskap i lokalsamhället</a:t>
            </a:r>
            <a:br>
              <a:rPr lang="sv-SE" b="0" dirty="0"/>
            </a:br>
            <a:br>
              <a:rPr lang="sv-SE" b="0" dirty="0"/>
            </a:br>
            <a:r>
              <a:rPr lang="sv-SE" b="0" dirty="0"/>
              <a:t>med Robert Norling, byalaget 1050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88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5631"/>
            <a:ext cx="12191999" cy="207867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17200" y="1761867"/>
            <a:ext cx="11957600" cy="279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</a:pPr>
            <a:r>
              <a:rPr lang="sv" sz="24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Föreningen är en ideell förening och har sitt verksamhetsområde i Vreta Kloster (Linköpings kommun) längs länsväg 1050 – Maspelösa, Flistad, Gullberg, Hornstäve, Södra Lund med omnejd.</a:t>
            </a:r>
            <a:br>
              <a:rPr lang="sv" sz="24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</a:pPr>
            <a:r>
              <a:rPr lang="sv" sz="24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Föreningens ändamål är att tillvarata medlemmarnas intressen genom att främja utvecklingen av landsbygden och stärka gemenskapen och verka för en hållbar utveckling.</a:t>
            </a:r>
            <a:endParaRPr sz="24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 title="Byalag1050_logga_fär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91" y="4789900"/>
            <a:ext cx="1971133" cy="19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title="Byalag1050_logga_fär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91" y="4789900"/>
            <a:ext cx="1971133" cy="19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0468" y="263301"/>
            <a:ext cx="8509665" cy="596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17200" y="263301"/>
            <a:ext cx="3436000" cy="2559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</a:pPr>
            <a:r>
              <a:rPr lang="sv" sz="1867">
                <a:latin typeface="Calibri"/>
                <a:ea typeface="Calibri"/>
                <a:cs typeface="Calibri"/>
                <a:sym typeface="Calibri"/>
              </a:rPr>
              <a:t>Inom Byalagsområdet (2017):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</a:pPr>
            <a:r>
              <a:rPr lang="sv" sz="1867"/>
              <a:t>-</a:t>
            </a:r>
            <a:r>
              <a:rPr lang="sv" sz="1867">
                <a:latin typeface="Calibri"/>
                <a:ea typeface="Calibri"/>
                <a:cs typeface="Calibri"/>
                <a:sym typeface="Calibri"/>
              </a:rPr>
              <a:t>284 hushåll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</a:pPr>
            <a:r>
              <a:rPr lang="sv" sz="1867"/>
              <a:t>-</a:t>
            </a:r>
            <a:r>
              <a:rPr lang="sv" sz="1867">
                <a:latin typeface="Calibri"/>
                <a:ea typeface="Calibri"/>
                <a:cs typeface="Calibri"/>
                <a:sym typeface="Calibri"/>
              </a:rPr>
              <a:t>827 boende (2,9/hushåll)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</a:pPr>
            <a:r>
              <a:rPr lang="sv" sz="1867">
                <a:latin typeface="Calibri"/>
                <a:ea typeface="Calibri"/>
                <a:cs typeface="Calibri"/>
                <a:sym typeface="Calibri"/>
              </a:rPr>
              <a:t>Varav:</a:t>
            </a:r>
            <a:br>
              <a:rPr lang="sv" sz="1867">
                <a:latin typeface="Calibri"/>
                <a:ea typeface="Calibri"/>
                <a:cs typeface="Calibri"/>
                <a:sym typeface="Calibri"/>
              </a:rPr>
            </a:br>
            <a:r>
              <a:rPr lang="sv" sz="1867">
                <a:latin typeface="Calibri"/>
                <a:ea typeface="Calibri"/>
                <a:cs typeface="Calibri"/>
                <a:sym typeface="Calibri"/>
              </a:rPr>
              <a:t> 0-19:   255 personer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</a:pPr>
            <a:r>
              <a:rPr lang="sv" sz="1867">
                <a:latin typeface="Calibri"/>
                <a:ea typeface="Calibri"/>
                <a:cs typeface="Calibri"/>
                <a:sym typeface="Calibri"/>
              </a:rPr>
              <a:t>20-64:   466 personer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</a:pPr>
            <a:r>
              <a:rPr lang="sv" sz="1867">
                <a:latin typeface="Calibri"/>
                <a:ea typeface="Calibri"/>
                <a:cs typeface="Calibri"/>
                <a:sym typeface="Calibri"/>
              </a:rPr>
              <a:t>65 + :   106 personer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title="Byalag1050_logga_fär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91" y="4789900"/>
            <a:ext cx="1971133" cy="19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398" y="227134"/>
            <a:ext cx="3143367" cy="265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94490" y="3233734"/>
            <a:ext cx="2800177" cy="35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5985567" y="507733"/>
            <a:ext cx="4787600" cy="19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sv" sz="2400">
                <a:solidFill>
                  <a:srgbClr val="595959"/>
                </a:solidFill>
              </a:rPr>
              <a:t>Utbildning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Seminarier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Kurser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005200" y="4125700"/>
            <a:ext cx="4177200" cy="19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sv" sz="2400">
                <a:solidFill>
                  <a:srgbClr val="595959"/>
                </a:solidFill>
              </a:rPr>
              <a:t>Hållbarhetsgrupp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Vandringsleder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Vattenprojekt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Grön infrastruktur</a:t>
            </a:r>
            <a:endParaRPr sz="2400">
              <a:solidFill>
                <a:srgbClr val="595959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3367" y="4125706"/>
            <a:ext cx="1971133" cy="264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6768" y="227133"/>
            <a:ext cx="2145313" cy="20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768" y="2228729"/>
            <a:ext cx="1296513" cy="15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1667" y="3791834"/>
            <a:ext cx="2490300" cy="275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1958" y="4031200"/>
            <a:ext cx="3022461" cy="26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8525" y="227134"/>
            <a:ext cx="2686999" cy="35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631" y="298934"/>
            <a:ext cx="2915900" cy="21973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2143467" y="4550533"/>
            <a:ext cx="4141200" cy="1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sv" sz="2400">
                <a:solidFill>
                  <a:srgbClr val="595959"/>
                </a:solidFill>
              </a:rPr>
              <a:t>Trafikgrupp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Arbetar med trafikfrågor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Kollektivtrafik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Region/Kommun/Stat</a:t>
            </a:r>
            <a:endParaRPr sz="2400">
              <a:solidFill>
                <a:srgbClr val="595959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6021000" y="298933"/>
            <a:ext cx="5912800" cy="2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sv" sz="2400">
                <a:solidFill>
                  <a:srgbClr val="595959"/>
                </a:solidFill>
              </a:rPr>
              <a:t>Trivselgrupp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Arbetar med aktiviteter för unga &amp; barn för skapa sammanhållning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Maspelösadagen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Växtbytardag</a:t>
            </a:r>
            <a:endParaRPr sz="2400">
              <a:solidFill>
                <a:srgbClr val="595959"/>
              </a:solidFill>
            </a:endParaRPr>
          </a:p>
          <a:p>
            <a:pPr marL="609585" indent="-457189" defTabSz="1219170">
              <a:buClr>
                <a:srgbClr val="595959"/>
              </a:buClr>
              <a:buSzPts val="1800"/>
              <a:buFont typeface="Arial"/>
              <a:buChar char="-"/>
            </a:pPr>
            <a:r>
              <a:rPr lang="sv" sz="2400">
                <a:solidFill>
                  <a:srgbClr val="595959"/>
                </a:solidFill>
              </a:rPr>
              <a:t>Cykelfest</a:t>
            </a:r>
            <a:endParaRPr sz="24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3EC9-8573-2212-8163-487C1D31A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59D4A27-3F1E-6689-99F8-62EDE46AA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" t="7664" r="-139" b="54940"/>
          <a:stretch/>
        </p:blipFill>
        <p:spPr>
          <a:xfrm>
            <a:off x="-16934" y="0"/>
            <a:ext cx="12225867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90076E3-EC8C-28D4-BEFA-9E5DE19A69B2}"/>
              </a:ext>
            </a:extLst>
          </p:cNvPr>
          <p:cNvSpPr/>
          <p:nvPr/>
        </p:nvSpPr>
        <p:spPr>
          <a:xfrm>
            <a:off x="-16933" y="0"/>
            <a:ext cx="12208932" cy="6858000"/>
          </a:xfrm>
          <a:prstGeom prst="rect">
            <a:avLst/>
          </a:prstGeom>
          <a:solidFill>
            <a:schemeClr val="accent6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B5C5603-EBBC-B959-6A72-5F9C5E1029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92C9F7F-C2B0-63CC-7EB1-BC330D349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98" y="1924219"/>
            <a:ext cx="10506688" cy="2752839"/>
          </a:xfrm>
        </p:spPr>
        <p:txBody>
          <a:bodyPr>
            <a:normAutofit/>
          </a:bodyPr>
          <a:lstStyle/>
          <a:p>
            <a:r>
              <a:rPr lang="sv-SE" b="0" dirty="0"/>
              <a:t>Kunskap, en nyckel till att skapa samhällsförändring</a:t>
            </a:r>
            <a:br>
              <a:rPr lang="sv-SE" b="0" dirty="0"/>
            </a:br>
            <a:br>
              <a:rPr lang="sv-SE" b="0" dirty="0"/>
            </a:br>
            <a:r>
              <a:rPr lang="sv-SE" b="0" dirty="0"/>
              <a:t>med </a:t>
            </a:r>
            <a:r>
              <a:rPr lang="sv-SE" b="0" dirty="0" err="1"/>
              <a:t>magnus</a:t>
            </a:r>
            <a:r>
              <a:rPr lang="sv-SE" b="0" dirty="0"/>
              <a:t> </a:t>
            </a:r>
            <a:r>
              <a:rPr lang="sv-SE" b="0" dirty="0" err="1"/>
              <a:t>kempe</a:t>
            </a:r>
            <a:r>
              <a:rPr lang="sv-SE" b="0" dirty="0"/>
              <a:t>, byalaget 1050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91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99885B-17C8-55D7-A67F-DA0CD6BD6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238" y="182377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857647-AF23-9DED-2F75-E952EDA20D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3421" y="1857640"/>
            <a:ext cx="10742298" cy="4708940"/>
          </a:xfrm>
        </p:spPr>
        <p:txBody>
          <a:bodyPr/>
          <a:lstStyle/>
          <a:p>
            <a:pPr marL="0" lvl="0" indent="0">
              <a:lnSpc>
                <a:spcPct val="60000"/>
              </a:lnSpc>
              <a:buNone/>
            </a:pPr>
            <a:r>
              <a:rPr lang="sv-SE"/>
              <a:t>En liten historik:</a:t>
            </a:r>
          </a:p>
          <a:p>
            <a:pPr marL="0" lvl="0" indent="0">
              <a:lnSpc>
                <a:spcPct val="60000"/>
              </a:lnSpc>
              <a:buNone/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2021: Agenda 2030 -&gt; Biologisk mångfald -&gt; Inspirationsträdgården</a:t>
            </a:r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marL="0" lvl="0" indent="0">
              <a:lnSpc>
                <a:spcPct val="60000"/>
              </a:lnSpc>
              <a:buNone/>
            </a:pPr>
            <a:br>
              <a:rPr lang="sv-SE"/>
            </a:br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F53D413D-4936-862D-528E-95DF75772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080" y="47594"/>
            <a:ext cx="1114489" cy="11316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10">
            <a:extLst>
              <a:ext uri="{FF2B5EF4-FFF2-40B4-BE49-F238E27FC236}">
                <a16:creationId xmlns:a16="http://schemas.microsoft.com/office/drawing/2014/main" id="{A4435287-7774-99E2-D4D8-11B13FFA9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3037472"/>
            <a:ext cx="2221708" cy="23492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objekt 7">
            <a:extLst>
              <a:ext uri="{FF2B5EF4-FFF2-40B4-BE49-F238E27FC236}">
                <a16:creationId xmlns:a16="http://schemas.microsoft.com/office/drawing/2014/main" id="{38BB8FFA-CE08-232A-683D-02298362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31" y="3342945"/>
            <a:ext cx="1166801" cy="12237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A62EB0-1537-E1D3-257C-F5B301C3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342" y="1345169"/>
            <a:ext cx="9795933" cy="1068713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chemeClr val="accent3"/>
                </a:solidFill>
              </a:rPr>
              <a:t>Vi möjliggör projektets genomförande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6D19CA6-6560-B26A-8A78-35FFCB4F68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69341" y="3276600"/>
            <a:ext cx="5079059" cy="50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>
              <a:buClrTx/>
            </a:pPr>
            <a:endParaRPr lang="sv-SE" sz="1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CB477F4-1EB3-E21C-6AE4-C222A75DA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865" y="5727066"/>
            <a:ext cx="1118068" cy="47076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1764AB2-9DCC-2844-A7A7-71E897946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54" y="3991477"/>
            <a:ext cx="1707511" cy="49555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B81BCA2-5746-983C-D26A-CB720CDBF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94" y="4864364"/>
            <a:ext cx="1633012" cy="40181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59616DA-EABD-6D97-9208-DC8396CE9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419" y="4737318"/>
            <a:ext cx="985715" cy="53880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0039A44-6EB1-7264-BE08-1E3DDBCCF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5" y="5634681"/>
            <a:ext cx="1148460" cy="53321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D1B4E78A-E236-71BA-DEEE-F8E7BFB464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/>
          <a:stretch/>
        </p:blipFill>
        <p:spPr>
          <a:xfrm>
            <a:off x="1701965" y="5548241"/>
            <a:ext cx="1201396" cy="750276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29617EB-4B14-4E7A-B63F-476AFFBB6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49" y="5750753"/>
            <a:ext cx="1232091" cy="392627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331FBA99-EE7B-558C-26E4-8A2DF5E283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7" b="33287"/>
          <a:stretch/>
        </p:blipFill>
        <p:spPr>
          <a:xfrm>
            <a:off x="6611375" y="5727065"/>
            <a:ext cx="1069381" cy="392627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58EA3E12-AE3F-5FF4-42CA-B6452A0B1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9" y="4062023"/>
            <a:ext cx="2186239" cy="437892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6EBDA1FC-0744-A326-740E-A601DAC240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710" y="2575023"/>
            <a:ext cx="1287119" cy="80847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4FF0047F-E1F9-E6CF-AF33-22E84B5041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97" y="4107290"/>
            <a:ext cx="979508" cy="285689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72B720E3-0A17-347E-F24F-B824C7E3C8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26" y="3969359"/>
            <a:ext cx="660703" cy="577048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CFA8D48B-8E93-D598-A754-31AA5A4A9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0" y="4873955"/>
            <a:ext cx="1539863" cy="372133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AB424A8F-6B84-11ED-EF3F-766C33307B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17" y="4864364"/>
            <a:ext cx="1232091" cy="391317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D509CD97-1B1C-6F22-F245-83DF4EA148B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11423"/>
          <a:stretch/>
        </p:blipFill>
        <p:spPr>
          <a:xfrm>
            <a:off x="6564293" y="4867686"/>
            <a:ext cx="1617916" cy="408433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135940DC-34B4-1D27-AEF5-9E4CE35A2F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4" y="2838856"/>
            <a:ext cx="1822879" cy="435973"/>
          </a:xfrm>
          <a:prstGeom prst="rect">
            <a:avLst/>
          </a:prstGeom>
        </p:spPr>
      </p:pic>
      <p:pic>
        <p:nvPicPr>
          <p:cNvPr id="6" name="Bildobjekt 5" descr="En bild som visar text, Teckensnitt, logotyp, symbol&#10;&#10;Automatiskt genererad beskrivning">
            <a:extLst>
              <a:ext uri="{FF2B5EF4-FFF2-40B4-BE49-F238E27FC236}">
                <a16:creationId xmlns:a16="http://schemas.microsoft.com/office/drawing/2014/main" id="{A39C4D59-075E-E4BB-593B-27508EBC75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88" y="2838857"/>
            <a:ext cx="2516677" cy="433911"/>
          </a:xfrm>
          <a:prstGeom prst="rect">
            <a:avLst/>
          </a:prstGeom>
        </p:spPr>
      </p:pic>
      <p:pic>
        <p:nvPicPr>
          <p:cNvPr id="10" name="Bildobjekt 9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9DBB67C3-1BA6-38EF-3721-47F0B81F95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70" y="4062023"/>
            <a:ext cx="1707511" cy="361992"/>
          </a:xfrm>
          <a:prstGeom prst="rect">
            <a:avLst/>
          </a:prstGeom>
        </p:spPr>
      </p:pic>
      <p:pic>
        <p:nvPicPr>
          <p:cNvPr id="14" name="Bildobjekt 13" descr="En bild som visar Grafik, grafisk design, grön, clipart&#10;&#10;Automatiskt genererad beskrivning">
            <a:extLst>
              <a:ext uri="{FF2B5EF4-FFF2-40B4-BE49-F238E27FC236}">
                <a16:creationId xmlns:a16="http://schemas.microsoft.com/office/drawing/2014/main" id="{2F8E5F05-82D2-733E-3B59-D255B1FE9E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49" y="4867285"/>
            <a:ext cx="2006155" cy="437892"/>
          </a:xfrm>
          <a:prstGeom prst="rect">
            <a:avLst/>
          </a:prstGeom>
        </p:spPr>
      </p:pic>
      <p:pic>
        <p:nvPicPr>
          <p:cNvPr id="18" name="Bildobjekt 17" descr="En bild som visar skärmbild, Grafik, svart, grafisk design&#10;&#10;Automatiskt genererad beskrivning">
            <a:extLst>
              <a:ext uri="{FF2B5EF4-FFF2-40B4-BE49-F238E27FC236}">
                <a16:creationId xmlns:a16="http://schemas.microsoft.com/office/drawing/2014/main" id="{5DC21916-C11B-6E88-7ACD-0B1B4D7309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79" y="5789303"/>
            <a:ext cx="1527492" cy="268152"/>
          </a:xfrm>
          <a:prstGeom prst="rect">
            <a:avLst/>
          </a:prstGeom>
        </p:spPr>
      </p:pic>
      <p:pic>
        <p:nvPicPr>
          <p:cNvPr id="22" name="Bildobjekt 21" descr="En bild som visar symbol, prydnad, emblem, affisch&#10;&#10;Automatiskt genererad beskrivning">
            <a:extLst>
              <a:ext uri="{FF2B5EF4-FFF2-40B4-BE49-F238E27FC236}">
                <a16:creationId xmlns:a16="http://schemas.microsoft.com/office/drawing/2014/main" id="{364B5F2A-2380-4489-2632-B3B8972EF2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74" y="5605013"/>
            <a:ext cx="477711" cy="766327"/>
          </a:xfrm>
          <a:prstGeom prst="rect">
            <a:avLst/>
          </a:prstGeom>
        </p:spPr>
      </p:pic>
      <p:pic>
        <p:nvPicPr>
          <p:cNvPr id="26" name="Bildobjekt 25" descr="En bild som visar Grafik, grafisk design, clipart, Teckensnitt&#10;&#10;Automatiskt genererad beskrivning">
            <a:extLst>
              <a:ext uri="{FF2B5EF4-FFF2-40B4-BE49-F238E27FC236}">
                <a16:creationId xmlns:a16="http://schemas.microsoft.com/office/drawing/2014/main" id="{C48F7970-FF2B-E816-2165-2E1CCB944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83" y="2838856"/>
            <a:ext cx="2105363" cy="435973"/>
          </a:xfrm>
          <a:prstGeom prst="rect">
            <a:avLst/>
          </a:prstGeom>
        </p:spPr>
      </p:pic>
      <p:pic>
        <p:nvPicPr>
          <p:cNvPr id="30" name="Bildobjekt 29" descr="En bild som visar Teckensnitt, Grafik, text, skärmbild&#10;&#10;Automatiskt genererad beskrivning">
            <a:extLst>
              <a:ext uri="{FF2B5EF4-FFF2-40B4-BE49-F238E27FC236}">
                <a16:creationId xmlns:a16="http://schemas.microsoft.com/office/drawing/2014/main" id="{3396B88C-CD0E-22D1-F6F4-D903F8BB796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 b="19727"/>
          <a:stretch/>
        </p:blipFill>
        <p:spPr>
          <a:xfrm>
            <a:off x="9656271" y="2809039"/>
            <a:ext cx="1707511" cy="515576"/>
          </a:xfrm>
          <a:prstGeom prst="rect">
            <a:avLst/>
          </a:prstGeom>
        </p:spPr>
      </p:pic>
      <p:pic>
        <p:nvPicPr>
          <p:cNvPr id="34" name="Bildobjekt 33" descr="En bild som visar text, Teckensnitt, symbol, Grafik&#10;&#10;Automatiskt genererad beskrivning">
            <a:extLst>
              <a:ext uri="{FF2B5EF4-FFF2-40B4-BE49-F238E27FC236}">
                <a16:creationId xmlns:a16="http://schemas.microsoft.com/office/drawing/2014/main" id="{E9CBEF53-E88D-B469-5611-F6F9D49678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72" y="5747330"/>
            <a:ext cx="1069381" cy="390703"/>
          </a:xfrm>
          <a:prstGeom prst="rect">
            <a:avLst/>
          </a:prstGeom>
        </p:spPr>
      </p:pic>
      <p:cxnSp>
        <p:nvCxnSpPr>
          <p:cNvPr id="37" name="Rak koppling 36">
            <a:extLst>
              <a:ext uri="{FF2B5EF4-FFF2-40B4-BE49-F238E27FC236}">
                <a16:creationId xmlns:a16="http://schemas.microsoft.com/office/drawing/2014/main" id="{6B32B3D5-9906-C799-4EDC-E18909C44E04}"/>
              </a:ext>
            </a:extLst>
          </p:cNvPr>
          <p:cNvCxnSpPr/>
          <p:nvPr/>
        </p:nvCxnSpPr>
        <p:spPr>
          <a:xfrm>
            <a:off x="467089" y="3657604"/>
            <a:ext cx="1126684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En bild som visar Grafik, Teckensnitt, grafisk design, skärmbild&#10;&#10;Automatiskt genererad beskrivning">
            <a:extLst>
              <a:ext uri="{FF2B5EF4-FFF2-40B4-BE49-F238E27FC236}">
                <a16:creationId xmlns:a16="http://schemas.microsoft.com/office/drawing/2014/main" id="{5EE48E7C-27EA-76D0-A190-5EC1AECAFCB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62" y="3992139"/>
            <a:ext cx="1819625" cy="5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84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4E9D42-0D77-BC09-71A7-60C162DCA0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238" y="182377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1D46CD-ECFC-9398-E97D-9523D54450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3421" y="1584956"/>
            <a:ext cx="10805336" cy="4981623"/>
          </a:xfrm>
        </p:spPr>
        <p:txBody>
          <a:bodyPr/>
          <a:lstStyle/>
          <a:p>
            <a:pPr marL="0" lvl="0" indent="0">
              <a:lnSpc>
                <a:spcPct val="60000"/>
              </a:lnSpc>
              <a:buNone/>
            </a:pPr>
            <a:r>
              <a:rPr lang="sv-SE"/>
              <a:t>En liten historik:</a:t>
            </a:r>
          </a:p>
          <a:p>
            <a:pPr marL="0" lvl="0" indent="0">
              <a:lnSpc>
                <a:spcPct val="60000"/>
              </a:lnSpc>
              <a:buNone/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2021: Agenda 2030 -&gt; Biologisk mångfald -&gt; Inspirationsträdgården</a:t>
            </a:r>
          </a:p>
          <a:p>
            <a:pPr lvl="0">
              <a:lnSpc>
                <a:spcPct val="60000"/>
              </a:lnSpc>
            </a:pPr>
            <a:r>
              <a:rPr lang="sv-SE"/>
              <a:t>2022: Pandemin -&gt; Hälsa -&gt; Vandringsleder </a:t>
            </a:r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marL="0" lvl="0" indent="0">
              <a:lnSpc>
                <a:spcPct val="60000"/>
              </a:lnSpc>
              <a:buNone/>
            </a:pPr>
            <a:br>
              <a:rPr lang="sv-SE"/>
            </a:br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04C920CA-616A-3A63-F843-7527AEC5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36" y="47594"/>
            <a:ext cx="1129732" cy="11471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10">
            <a:extLst>
              <a:ext uri="{FF2B5EF4-FFF2-40B4-BE49-F238E27FC236}">
                <a16:creationId xmlns:a16="http://schemas.microsoft.com/office/drawing/2014/main" id="{5DC99A35-1F8F-CBB6-19C3-1649DB1B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38" y="3011466"/>
            <a:ext cx="2221708" cy="23492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objekt 7">
            <a:extLst>
              <a:ext uri="{FF2B5EF4-FFF2-40B4-BE49-F238E27FC236}">
                <a16:creationId xmlns:a16="http://schemas.microsoft.com/office/drawing/2014/main" id="{8CDBEE82-2206-A46B-5F6C-07D30CB9C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5" y="3313511"/>
            <a:ext cx="1166801" cy="1223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6A2B8EE-64A5-D4B0-6B6E-E1F909D37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294" y="3108027"/>
            <a:ext cx="2213451" cy="19354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13">
            <a:extLst>
              <a:ext uri="{FF2B5EF4-FFF2-40B4-BE49-F238E27FC236}">
                <a16:creationId xmlns:a16="http://schemas.microsoft.com/office/drawing/2014/main" id="{551384B1-B533-2A11-A04D-B373196DB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471" y="3313511"/>
            <a:ext cx="1028736" cy="105343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FA4E45-E911-3711-49DA-810E5F7E6A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238" y="182377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F63AFA-F471-7726-A1B5-7FD526C74F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9951" y="1507937"/>
            <a:ext cx="11308147" cy="5385477"/>
          </a:xfrm>
        </p:spPr>
        <p:txBody>
          <a:bodyPr/>
          <a:lstStyle/>
          <a:p>
            <a:pPr marL="0" lvl="0" indent="0">
              <a:lnSpc>
                <a:spcPct val="60000"/>
              </a:lnSpc>
              <a:buNone/>
            </a:pPr>
            <a:r>
              <a:rPr lang="sv-SE"/>
              <a:t>En liten historik:</a:t>
            </a:r>
          </a:p>
          <a:p>
            <a:pPr marL="0" lvl="0" indent="0">
              <a:lnSpc>
                <a:spcPct val="60000"/>
              </a:lnSpc>
              <a:buNone/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2021: Agenda 2030 -&gt; Biologisk mångfald -&gt; Inspirationsträdgården</a:t>
            </a:r>
          </a:p>
          <a:p>
            <a:pPr lvl="0">
              <a:lnSpc>
                <a:spcPct val="60000"/>
              </a:lnSpc>
            </a:pPr>
            <a:r>
              <a:rPr lang="sv-SE"/>
              <a:t>2022: Pandemin -&gt; Hälsa -&gt; Vandringsleder </a:t>
            </a:r>
          </a:p>
          <a:p>
            <a:pPr lvl="0">
              <a:lnSpc>
                <a:spcPct val="60000"/>
              </a:lnSpc>
            </a:pPr>
            <a:r>
              <a:rPr lang="sv-SE"/>
              <a:t>2023: Ranko Simic* -&gt; Workshop om klimatförändringar -&gt; träd&amp;vatten</a:t>
            </a:r>
          </a:p>
          <a:p>
            <a:pPr marL="0" lvl="0" indent="0">
              <a:lnSpc>
                <a:spcPct val="60000"/>
              </a:lnSpc>
              <a:buNone/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marL="0" lvl="0" indent="0">
              <a:lnSpc>
                <a:spcPct val="60000"/>
              </a:lnSpc>
              <a:buNone/>
            </a:pPr>
            <a:br>
              <a:rPr lang="sv-SE"/>
            </a:br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D1158A6E-70D0-EE74-B8CB-8119BE53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17" y="47594"/>
            <a:ext cx="1161352" cy="11792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10">
            <a:extLst>
              <a:ext uri="{FF2B5EF4-FFF2-40B4-BE49-F238E27FC236}">
                <a16:creationId xmlns:a16="http://schemas.microsoft.com/office/drawing/2014/main" id="{82CAEF04-D7CA-6786-A768-672673C8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1" y="3341482"/>
            <a:ext cx="2221708" cy="23492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objekt 7">
            <a:extLst>
              <a:ext uri="{FF2B5EF4-FFF2-40B4-BE49-F238E27FC236}">
                <a16:creationId xmlns:a16="http://schemas.microsoft.com/office/drawing/2014/main" id="{70EB953A-783E-1A5D-7C08-571A50595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96" y="3697358"/>
            <a:ext cx="1166801" cy="1223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6FCCB6F-FEEA-5A30-76F5-6FD49A863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130" y="3429000"/>
            <a:ext cx="2213451" cy="19354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13">
            <a:extLst>
              <a:ext uri="{FF2B5EF4-FFF2-40B4-BE49-F238E27FC236}">
                <a16:creationId xmlns:a16="http://schemas.microsoft.com/office/drawing/2014/main" id="{8C527117-1194-55E4-5369-EDF84730C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677" y="3631246"/>
            <a:ext cx="1028736" cy="10534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7" descr="En bild som visar logotyp, design&#10;&#10;AI-genererat innehåll kan vara felaktigt.">
            <a:extLst>
              <a:ext uri="{FF2B5EF4-FFF2-40B4-BE49-F238E27FC236}">
                <a16:creationId xmlns:a16="http://schemas.microsoft.com/office/drawing/2014/main" id="{04B66C5E-1D53-7F64-81EF-89D37A50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68581" y="3341482"/>
            <a:ext cx="2214411" cy="2107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A523377-770A-CF4B-D236-E9B13419D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364" y="3799889"/>
            <a:ext cx="1190786" cy="11907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24ED29E4-A674-0F27-7B4C-54F68B27EEFA}"/>
              </a:ext>
            </a:extLst>
          </p:cNvPr>
          <p:cNvSpPr txBox="1"/>
          <p:nvPr/>
        </p:nvSpPr>
        <p:spPr>
          <a:xfrm>
            <a:off x="1615443" y="6412650"/>
            <a:ext cx="6415009" cy="262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*</a:t>
            </a: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Linköpings kommuns landsbygdsstrateg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815026-7A94-D015-21C3-2791CE889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292" y="107606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FAA598-63E7-BA6E-FEE6-4B158DC25F1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3421" y="1424927"/>
            <a:ext cx="11308147" cy="5385477"/>
          </a:xfrm>
        </p:spPr>
        <p:txBody>
          <a:bodyPr/>
          <a:lstStyle/>
          <a:p>
            <a:pPr marL="0" lvl="0" indent="0">
              <a:lnSpc>
                <a:spcPct val="60000"/>
              </a:lnSpc>
              <a:buNone/>
            </a:pPr>
            <a:r>
              <a:rPr lang="sv-SE"/>
              <a:t>En liten historik:</a:t>
            </a:r>
          </a:p>
          <a:p>
            <a:pPr marL="0" lvl="0" indent="0">
              <a:lnSpc>
                <a:spcPct val="60000"/>
              </a:lnSpc>
              <a:buNone/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2021: Agenda 2030 -&gt; Biologisk mångfald -&gt; Inspirationsträdgården</a:t>
            </a:r>
          </a:p>
          <a:p>
            <a:pPr lvl="0">
              <a:lnSpc>
                <a:spcPct val="60000"/>
              </a:lnSpc>
            </a:pPr>
            <a:r>
              <a:rPr lang="sv-SE"/>
              <a:t>2022: Pandemin -&gt; Hälsa -&gt; vandringsleder </a:t>
            </a:r>
          </a:p>
          <a:p>
            <a:pPr lvl="0">
              <a:lnSpc>
                <a:spcPct val="60000"/>
              </a:lnSpc>
            </a:pPr>
            <a:r>
              <a:rPr lang="sv-SE"/>
              <a:t>2023: Ranko Simic -&gt; Workshop om klimatförändringar -&gt; träd&amp;vatten</a:t>
            </a:r>
          </a:p>
          <a:p>
            <a:pPr lvl="0">
              <a:lnSpc>
                <a:spcPct val="60000"/>
              </a:lnSpc>
            </a:pPr>
            <a:r>
              <a:rPr lang="sv-SE"/>
              <a:t>2024: Beredskap -&gt; Hållbart samhälle -&gt; odlingskurser</a:t>
            </a:r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marL="0" lvl="0" indent="0">
              <a:lnSpc>
                <a:spcPct val="60000"/>
              </a:lnSpc>
              <a:buNone/>
            </a:pPr>
            <a:br>
              <a:rPr lang="sv-SE"/>
            </a:br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1178B88D-56D8-2B56-84CF-68D37B188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729" y="47594"/>
            <a:ext cx="1138839" cy="1156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10">
            <a:extLst>
              <a:ext uri="{FF2B5EF4-FFF2-40B4-BE49-F238E27FC236}">
                <a16:creationId xmlns:a16="http://schemas.microsoft.com/office/drawing/2014/main" id="{2B5684E3-9E2C-4802-A94E-F1162BA1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92" y="3696489"/>
            <a:ext cx="2221708" cy="23492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objekt 7">
            <a:extLst>
              <a:ext uri="{FF2B5EF4-FFF2-40B4-BE49-F238E27FC236}">
                <a16:creationId xmlns:a16="http://schemas.microsoft.com/office/drawing/2014/main" id="{24B5FD7F-E9CC-0874-C714-47DE5DA8F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29" y="4027045"/>
            <a:ext cx="1166801" cy="1223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8BDDB8E-4584-AC23-AF76-35AEEBD9A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148" y="3842253"/>
            <a:ext cx="2213451" cy="19354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13">
            <a:extLst>
              <a:ext uri="{FF2B5EF4-FFF2-40B4-BE49-F238E27FC236}">
                <a16:creationId xmlns:a16="http://schemas.microsoft.com/office/drawing/2014/main" id="{35E25DBA-D805-4D4E-1E69-AD13D9823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802" y="4060768"/>
            <a:ext cx="1028736" cy="10534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7" descr="En bild som visar logotyp, design&#10;&#10;AI-genererat innehåll kan vara felaktigt.">
            <a:extLst>
              <a:ext uri="{FF2B5EF4-FFF2-40B4-BE49-F238E27FC236}">
                <a16:creationId xmlns:a16="http://schemas.microsoft.com/office/drawing/2014/main" id="{ADA098C2-2ECD-E85A-ABA0-534C2378C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4579" y="3631987"/>
            <a:ext cx="2214411" cy="2107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ECA429F-2183-074F-E4C3-0B76626FA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407" y="4090394"/>
            <a:ext cx="1190786" cy="11907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Bildobjekt 8">
            <a:extLst>
              <a:ext uri="{FF2B5EF4-FFF2-40B4-BE49-F238E27FC236}">
                <a16:creationId xmlns:a16="http://schemas.microsoft.com/office/drawing/2014/main" id="{3239B701-ABC0-0157-50CA-F62619FD80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046" y="3752725"/>
            <a:ext cx="1771649" cy="21145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Bildobjekt 17">
            <a:extLst>
              <a:ext uri="{FF2B5EF4-FFF2-40B4-BE49-F238E27FC236}">
                <a16:creationId xmlns:a16="http://schemas.microsoft.com/office/drawing/2014/main" id="{FC7E8623-9AD9-C655-65BC-ADB5AD91D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5001" y="4093073"/>
            <a:ext cx="1012963" cy="10211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C2DD80-543E-572F-CA88-E5EBADA00A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238" y="146962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7A9B89-C5E6-28AB-6B19-1735BF5990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3238" y="1472522"/>
            <a:ext cx="11308147" cy="5385477"/>
          </a:xfrm>
        </p:spPr>
        <p:txBody>
          <a:bodyPr/>
          <a:lstStyle/>
          <a:p>
            <a:pPr marL="0" lvl="0" indent="0">
              <a:lnSpc>
                <a:spcPct val="60000"/>
              </a:lnSpc>
              <a:buNone/>
            </a:pPr>
            <a:r>
              <a:rPr lang="sv-SE"/>
              <a:t>En liten historik:</a:t>
            </a:r>
          </a:p>
          <a:p>
            <a:pPr marL="0" lvl="0" indent="0">
              <a:lnSpc>
                <a:spcPct val="60000"/>
              </a:lnSpc>
              <a:buNone/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2021: Agenda 2030 -&gt; Biologisk mångfald -&gt; Inspirationsträdgården</a:t>
            </a:r>
          </a:p>
          <a:p>
            <a:pPr lvl="0">
              <a:lnSpc>
                <a:spcPct val="60000"/>
              </a:lnSpc>
            </a:pPr>
            <a:r>
              <a:rPr lang="sv-SE"/>
              <a:t>2022: Pandemin -&gt; Hälsa -&gt; vandringsleder </a:t>
            </a:r>
          </a:p>
          <a:p>
            <a:pPr lvl="0">
              <a:lnSpc>
                <a:spcPct val="60000"/>
              </a:lnSpc>
            </a:pPr>
            <a:r>
              <a:rPr lang="sv-SE"/>
              <a:t>2023: Ranko Simic -&gt; Workshop om klimatförändringar -&gt; träd&amp;vatten</a:t>
            </a:r>
          </a:p>
          <a:p>
            <a:pPr lvl="0">
              <a:lnSpc>
                <a:spcPct val="60000"/>
              </a:lnSpc>
            </a:pPr>
            <a:r>
              <a:rPr lang="sv-SE"/>
              <a:t>2024: Beredskap-&gt; Hållbart samhälle -&gt; odlingskurser</a:t>
            </a:r>
          </a:p>
          <a:p>
            <a:pPr lvl="0">
              <a:lnSpc>
                <a:spcPct val="60000"/>
              </a:lnSpc>
            </a:pPr>
            <a:r>
              <a:rPr lang="sv-SE"/>
              <a:t>2025: Naturskyddsföreningen -&gt; Mat, Mark &amp; Mångfald* -&gt; nätverkande </a:t>
            </a:r>
          </a:p>
          <a:p>
            <a:pPr marL="0" lvl="0" indent="0">
              <a:lnSpc>
                <a:spcPct val="60000"/>
              </a:lnSpc>
              <a:buNone/>
            </a:pPr>
            <a:br>
              <a:rPr lang="sv-SE"/>
            </a:br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90EB614D-597E-BC29-6ECD-857A0010D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724" y="47594"/>
            <a:ext cx="1153844" cy="11716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objekt 10">
            <a:extLst>
              <a:ext uri="{FF2B5EF4-FFF2-40B4-BE49-F238E27FC236}">
                <a16:creationId xmlns:a16="http://schemas.microsoft.com/office/drawing/2014/main" id="{FE67CA07-6368-F12C-2580-2BBBCADD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38" y="4108554"/>
            <a:ext cx="2221708" cy="23492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objekt 7">
            <a:extLst>
              <a:ext uri="{FF2B5EF4-FFF2-40B4-BE49-F238E27FC236}">
                <a16:creationId xmlns:a16="http://schemas.microsoft.com/office/drawing/2014/main" id="{A7A22501-85FF-B837-3718-1D346ABBE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45" y="4434145"/>
            <a:ext cx="1166801" cy="12237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90587DB-5E90-8498-5B6A-97411EA2A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59" y="4287630"/>
            <a:ext cx="2213451" cy="19354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13">
            <a:extLst>
              <a:ext uri="{FF2B5EF4-FFF2-40B4-BE49-F238E27FC236}">
                <a16:creationId xmlns:a16="http://schemas.microsoft.com/office/drawing/2014/main" id="{AFC94864-148F-EFFD-4812-06C206698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071" y="4469706"/>
            <a:ext cx="1028736" cy="10534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7" descr="En bild som visar logotyp, design&#10;&#10;AI-genererat innehåll kan vara felaktigt.">
            <a:extLst>
              <a:ext uri="{FF2B5EF4-FFF2-40B4-BE49-F238E27FC236}">
                <a16:creationId xmlns:a16="http://schemas.microsoft.com/office/drawing/2014/main" id="{436D125D-9546-D147-C458-B3A83D2A6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57628" y="4115513"/>
            <a:ext cx="2214411" cy="2107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04484EA-A421-293B-5B37-FCA02CF27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401" y="4570445"/>
            <a:ext cx="1190786" cy="11907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Bildobjekt 8">
            <a:extLst>
              <a:ext uri="{FF2B5EF4-FFF2-40B4-BE49-F238E27FC236}">
                <a16:creationId xmlns:a16="http://schemas.microsoft.com/office/drawing/2014/main" id="{328C9954-720B-A923-B8AB-5C394F2CB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2286" y="4287630"/>
            <a:ext cx="1771649" cy="21145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Bildobjekt 17">
            <a:extLst>
              <a:ext uri="{FF2B5EF4-FFF2-40B4-BE49-F238E27FC236}">
                <a16:creationId xmlns:a16="http://schemas.microsoft.com/office/drawing/2014/main" id="{FEF37339-5276-4A10-1795-8640C30C7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3565" y="4570445"/>
            <a:ext cx="1012963" cy="10211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latshållare för innehåll 26">
            <a:extLst>
              <a:ext uri="{FF2B5EF4-FFF2-40B4-BE49-F238E27FC236}">
                <a16:creationId xmlns:a16="http://schemas.microsoft.com/office/drawing/2014/main" id="{8568C6FA-6EFF-B2EF-EF38-44F3751BF3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5818" y="4083289"/>
            <a:ext cx="2221708" cy="25840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Bildobjekt 11">
            <a:extLst>
              <a:ext uri="{FF2B5EF4-FFF2-40B4-BE49-F238E27FC236}">
                <a16:creationId xmlns:a16="http://schemas.microsoft.com/office/drawing/2014/main" id="{77164C46-D577-1742-5CE5-0D9B066173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5862" y="4820223"/>
            <a:ext cx="884444" cy="8702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3107246F-DC40-C126-1E07-240C1F9C4B3E}"/>
              </a:ext>
            </a:extLst>
          </p:cNvPr>
          <p:cNvSpPr txBox="1"/>
          <p:nvPr/>
        </p:nvSpPr>
        <p:spPr>
          <a:xfrm>
            <a:off x="788935" y="6498467"/>
            <a:ext cx="6415009" cy="262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*</a:t>
            </a: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Studiecirkel om hållbar livsmedelsproduktion 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1AC09-2ADD-9069-CBDC-52BC89FFF0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238" y="182377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B1EE12-D060-4C94-FE73-6F9E7B42F0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3421" y="1857640"/>
            <a:ext cx="10515600" cy="4708940"/>
          </a:xfrm>
        </p:spPr>
        <p:txBody>
          <a:bodyPr/>
          <a:lstStyle/>
          <a:p>
            <a:pPr marL="0" lvl="0" indent="0">
              <a:lnSpc>
                <a:spcPct val="60000"/>
              </a:lnSpc>
              <a:buNone/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Odlingskurser (FOBO, Stipendiet*)</a:t>
            </a:r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Fermenteringskurs (FOBO, Stipendiet* )</a:t>
            </a:r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endParaRPr lang="sv-SE"/>
          </a:p>
          <a:p>
            <a:pPr lvl="0">
              <a:lnSpc>
                <a:spcPct val="60000"/>
              </a:lnSpc>
            </a:pPr>
            <a:r>
              <a:rPr lang="sv-SE"/>
              <a:t>Mat, Mark &amp; Mångfald – studiecirkel </a:t>
            </a:r>
            <a:br>
              <a:rPr lang="sv-SE"/>
            </a:br>
            <a:br>
              <a:rPr lang="sv-SE"/>
            </a:br>
            <a:r>
              <a:rPr lang="sv-SE"/>
              <a:t>(Naturskyddsföreningen, Studiefrämjandet) </a:t>
            </a:r>
            <a:br>
              <a:rPr lang="sv-SE"/>
            </a:br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779CE5DB-8759-9909-2BDE-77CFF611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36" y="47594"/>
            <a:ext cx="1129732" cy="11471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CBEF471-CDEB-88AF-ED8E-292269F337F7}"/>
              </a:ext>
            </a:extLst>
          </p:cNvPr>
          <p:cNvSpPr txBox="1"/>
          <p:nvPr/>
        </p:nvSpPr>
        <p:spPr>
          <a:xfrm>
            <a:off x="838203" y="6595027"/>
            <a:ext cx="6415009" cy="262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*Linköpings kommuns miljö- och naturvårdsstipendiat 2023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37DBBA0-C4F2-8149-16E2-D8E98BFDB70E}"/>
              </a:ext>
            </a:extLst>
          </p:cNvPr>
          <p:cNvSpPr txBox="1"/>
          <p:nvPr/>
        </p:nvSpPr>
        <p:spPr>
          <a:xfrm>
            <a:off x="756428" y="1614976"/>
            <a:ext cx="8472290" cy="428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Kurser vi haft</a:t>
            </a:r>
            <a:r>
              <a:rPr kumimoji="0" lang="sv-SE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som ökat kunskapen om hemodling: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7" name="Bildobjekt 7">
            <a:extLst>
              <a:ext uri="{FF2B5EF4-FFF2-40B4-BE49-F238E27FC236}">
                <a16:creationId xmlns:a16="http://schemas.microsoft.com/office/drawing/2014/main" id="{63F1CC75-FE77-198D-25A3-09D77B53A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844" y="1471827"/>
            <a:ext cx="1540480" cy="18086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9">
            <a:extLst>
              <a:ext uri="{FF2B5EF4-FFF2-40B4-BE49-F238E27FC236}">
                <a16:creationId xmlns:a16="http://schemas.microsoft.com/office/drawing/2014/main" id="{05A05DA3-671A-2B48-E0ED-1CC47EF3C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587" y="4943959"/>
            <a:ext cx="1579113" cy="17591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11">
            <a:extLst>
              <a:ext uri="{FF2B5EF4-FFF2-40B4-BE49-F238E27FC236}">
                <a16:creationId xmlns:a16="http://schemas.microsoft.com/office/drawing/2014/main" id="{1228F3F1-86E5-66CA-794B-6EBF69E08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3" y="3404932"/>
            <a:ext cx="1579113" cy="14544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Bildobjekt 13">
            <a:extLst>
              <a:ext uri="{FF2B5EF4-FFF2-40B4-BE49-F238E27FC236}">
                <a16:creationId xmlns:a16="http://schemas.microsoft.com/office/drawing/2014/main" id="{F0614768-3DCE-43E9-5A9D-FAEB8242C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325" y="3396767"/>
            <a:ext cx="1812249" cy="14227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Bildobjekt 15">
            <a:extLst>
              <a:ext uri="{FF2B5EF4-FFF2-40B4-BE49-F238E27FC236}">
                <a16:creationId xmlns:a16="http://schemas.microsoft.com/office/drawing/2014/main" id="{EB316E6C-487C-3CF2-D6E7-49E86D2D0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594" y="4963975"/>
            <a:ext cx="1812249" cy="17391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Bildobjekt 17">
            <a:extLst>
              <a:ext uri="{FF2B5EF4-FFF2-40B4-BE49-F238E27FC236}">
                <a16:creationId xmlns:a16="http://schemas.microsoft.com/office/drawing/2014/main" id="{9BF7CD8B-151D-D569-8DF3-4510C82FB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2594" y="1490490"/>
            <a:ext cx="1733729" cy="18322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0D18A6-4A93-6720-3F69-4449D4FF03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632" y="129012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23BA1C-D21C-B02F-3C5A-AB51B5593B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96222" y="1918466"/>
            <a:ext cx="8641226" cy="4708940"/>
          </a:xfrm>
        </p:spPr>
        <p:txBody>
          <a:bodyPr/>
          <a:lstStyle/>
          <a:p>
            <a:pPr marL="0" lvl="0" indent="0">
              <a:lnSpc>
                <a:spcPct val="60000"/>
              </a:lnSpc>
              <a:buNone/>
            </a:pPr>
            <a:endParaRPr lang="sv-SE" i="1"/>
          </a:p>
          <a:p>
            <a:pPr lvl="0">
              <a:lnSpc>
                <a:spcPct val="60000"/>
              </a:lnSpc>
            </a:pPr>
            <a:r>
              <a:rPr lang="sv-SE" i="1"/>
              <a:t>Informationsblad om hur man får en Rikare Trädgård</a:t>
            </a:r>
          </a:p>
          <a:p>
            <a:pPr lvl="0">
              <a:lnSpc>
                <a:spcPct val="60000"/>
              </a:lnSpc>
            </a:pPr>
            <a:endParaRPr lang="sv-SE" i="1"/>
          </a:p>
          <a:p>
            <a:pPr lvl="0">
              <a:lnSpc>
                <a:spcPct val="60000"/>
              </a:lnSpc>
            </a:pPr>
            <a:r>
              <a:rPr lang="sv-SE" i="1"/>
              <a:t>Blomstervandringar (Studiefrämjandet)</a:t>
            </a:r>
          </a:p>
          <a:p>
            <a:pPr lvl="0">
              <a:lnSpc>
                <a:spcPct val="60000"/>
              </a:lnSpc>
            </a:pPr>
            <a:endParaRPr lang="sv-SE" i="1"/>
          </a:p>
          <a:p>
            <a:pPr lvl="0">
              <a:lnSpc>
                <a:spcPct val="60000"/>
              </a:lnSpc>
            </a:pPr>
            <a:r>
              <a:rPr lang="sv-SE" i="1"/>
              <a:t>Fågelvandring (Länsstyrelsen)</a:t>
            </a:r>
          </a:p>
          <a:p>
            <a:pPr lvl="0">
              <a:lnSpc>
                <a:spcPct val="60000"/>
              </a:lnSpc>
            </a:pPr>
            <a:endParaRPr lang="sv-SE" i="1"/>
          </a:p>
          <a:p>
            <a:pPr lvl="0">
              <a:lnSpc>
                <a:spcPct val="60000"/>
              </a:lnSpc>
            </a:pPr>
            <a:r>
              <a:rPr lang="sv-SE" i="1"/>
              <a:t>Studiebesök Tinnerö (Kommunen)</a:t>
            </a:r>
          </a:p>
          <a:p>
            <a:pPr lvl="0">
              <a:lnSpc>
                <a:spcPct val="60000"/>
              </a:lnSpc>
            </a:pPr>
            <a:endParaRPr lang="sv-SE" i="1"/>
          </a:p>
          <a:p>
            <a:pPr lvl="0">
              <a:lnSpc>
                <a:spcPct val="60000"/>
              </a:lnSpc>
            </a:pPr>
            <a:r>
              <a:rPr lang="sv-SE" i="1"/>
              <a:t>Studiebesök Äng (Slåttergubben)</a:t>
            </a:r>
          </a:p>
          <a:p>
            <a:pPr lvl="0">
              <a:lnSpc>
                <a:spcPct val="60000"/>
              </a:lnSpc>
            </a:pPr>
            <a:endParaRPr lang="sv-SE" i="1"/>
          </a:p>
          <a:p>
            <a:pPr lvl="0">
              <a:lnSpc>
                <a:spcPct val="60000"/>
              </a:lnSpc>
            </a:pPr>
            <a:r>
              <a:rPr lang="sv-SE" i="1"/>
              <a:t>Inspirationsträdgården (LONA)</a:t>
            </a:r>
          </a:p>
          <a:p>
            <a:pPr lvl="0">
              <a:lnSpc>
                <a:spcPct val="60000"/>
              </a:lnSpc>
            </a:pPr>
            <a:endParaRPr lang="sv-SE" i="1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2CB6C1D1-00F4-F729-E5AE-5CE00A80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616" y="44951"/>
            <a:ext cx="1148952" cy="11666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FC9FF3E-B4EF-86C7-82DD-A86CE18EFD7D}"/>
              </a:ext>
            </a:extLst>
          </p:cNvPr>
          <p:cNvSpPr txBox="1"/>
          <p:nvPr/>
        </p:nvSpPr>
        <p:spPr>
          <a:xfrm>
            <a:off x="584932" y="1454572"/>
            <a:ext cx="8946526" cy="3888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Andra saker som vi gjort, som också gett ökad kunskap</a:t>
            </a:r>
            <a:r>
              <a:rPr kumimoji="0" lang="sv-SE" sz="3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6" name="Bildobjekt 7">
            <a:extLst>
              <a:ext uri="{FF2B5EF4-FFF2-40B4-BE49-F238E27FC236}">
                <a16:creationId xmlns:a16="http://schemas.microsoft.com/office/drawing/2014/main" id="{9C2A89BF-5AD9-F6D7-56CA-6B3E93321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106" y="5043866"/>
            <a:ext cx="2038124" cy="15835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10">
            <a:extLst>
              <a:ext uri="{FF2B5EF4-FFF2-40B4-BE49-F238E27FC236}">
                <a16:creationId xmlns:a16="http://schemas.microsoft.com/office/drawing/2014/main" id="{A149A6BF-925D-8974-2E8E-FD02F926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9" y="4468700"/>
            <a:ext cx="1963033" cy="14419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12">
            <a:extLst>
              <a:ext uri="{FF2B5EF4-FFF2-40B4-BE49-F238E27FC236}">
                <a16:creationId xmlns:a16="http://schemas.microsoft.com/office/drawing/2014/main" id="{72099E16-9CC3-7F0B-5749-AFF3CC16D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1876" y="1362849"/>
            <a:ext cx="1390180" cy="18314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14">
            <a:extLst>
              <a:ext uri="{FF2B5EF4-FFF2-40B4-BE49-F238E27FC236}">
                <a16:creationId xmlns:a16="http://schemas.microsoft.com/office/drawing/2014/main" id="{2206928A-EB36-2847-A780-A5BCDDD1D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39" y="2805114"/>
            <a:ext cx="1956441" cy="13204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Bildobjekt 18">
            <a:extLst>
              <a:ext uri="{FF2B5EF4-FFF2-40B4-BE49-F238E27FC236}">
                <a16:creationId xmlns:a16="http://schemas.microsoft.com/office/drawing/2014/main" id="{AE4317E7-8705-D51D-35F8-C07805373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991" y="3479593"/>
            <a:ext cx="2874754" cy="13539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6A1E3C-1870-4755-3F84-82701AAA5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632" y="129012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87CB58-B67C-5DB8-589C-DCCC4E55AE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3421" y="1969279"/>
            <a:ext cx="10515600" cy="4708940"/>
          </a:xfrm>
        </p:spPr>
        <p:txBody>
          <a:bodyPr/>
          <a:lstStyle/>
          <a:p>
            <a:pPr marL="0" lvl="0" indent="0">
              <a:lnSpc>
                <a:spcPct val="50000"/>
              </a:lnSpc>
              <a:buNone/>
            </a:pPr>
            <a:endParaRPr lang="sv-SE" i="1"/>
          </a:p>
          <a:p>
            <a:pPr lvl="0">
              <a:lnSpc>
                <a:spcPct val="50000"/>
              </a:lnSpc>
            </a:pPr>
            <a:r>
              <a:rPr lang="sv-SE" i="1"/>
              <a:t>HLR-utbildningar</a:t>
            </a:r>
            <a:br>
              <a:rPr lang="sv-SE" i="1"/>
            </a:br>
            <a:endParaRPr lang="sv-SE" i="1"/>
          </a:p>
          <a:p>
            <a:pPr lvl="0">
              <a:lnSpc>
                <a:spcPct val="50000"/>
              </a:lnSpc>
            </a:pPr>
            <a:r>
              <a:rPr lang="sv-SE" i="1"/>
              <a:t>Tematräff om Energi &amp; Hållbarhet </a:t>
            </a:r>
            <a:br>
              <a:rPr lang="sv-SE" i="1"/>
            </a:br>
            <a:br>
              <a:rPr lang="sv-SE" i="1"/>
            </a:br>
            <a:r>
              <a:rPr lang="sv-SE" i="1"/>
              <a:t>(Kommunen, Tekniska verken)</a:t>
            </a:r>
          </a:p>
          <a:p>
            <a:pPr lvl="0">
              <a:lnSpc>
                <a:spcPct val="50000"/>
              </a:lnSpc>
            </a:pPr>
            <a:endParaRPr lang="sv-SE" i="1"/>
          </a:p>
          <a:p>
            <a:pPr lvl="0">
              <a:lnSpc>
                <a:spcPct val="50000"/>
              </a:lnSpc>
            </a:pPr>
            <a:r>
              <a:rPr lang="sv-SE" i="1"/>
              <a:t>Klimat workshop (Kommunen, SMHI) </a:t>
            </a:r>
          </a:p>
          <a:p>
            <a:pPr lvl="0">
              <a:lnSpc>
                <a:spcPct val="50000"/>
              </a:lnSpc>
            </a:pPr>
            <a:endParaRPr lang="sv-SE" i="1"/>
          </a:p>
          <a:p>
            <a:pPr lvl="0">
              <a:lnSpc>
                <a:spcPct val="50000"/>
              </a:lnSpc>
            </a:pPr>
            <a:r>
              <a:rPr lang="sv-SE" i="1"/>
              <a:t>Trädplantering (Hela Sverige Ska Leva)</a:t>
            </a:r>
          </a:p>
          <a:p>
            <a:pPr lvl="0">
              <a:lnSpc>
                <a:spcPct val="50000"/>
              </a:lnSpc>
            </a:pPr>
            <a:endParaRPr lang="sv-SE" i="1"/>
          </a:p>
          <a:p>
            <a:pPr lvl="0">
              <a:lnSpc>
                <a:spcPct val="50000"/>
              </a:lnSpc>
            </a:pPr>
            <a:r>
              <a:rPr lang="sv-SE" i="1"/>
              <a:t>Regnvattenanläggning (LONA)</a:t>
            </a:r>
          </a:p>
          <a:p>
            <a:pPr lvl="0">
              <a:lnSpc>
                <a:spcPct val="50000"/>
              </a:lnSpc>
            </a:pPr>
            <a:endParaRPr lang="sv-SE" i="1"/>
          </a:p>
          <a:p>
            <a:pPr lvl="0">
              <a:lnSpc>
                <a:spcPct val="50000"/>
              </a:lnSpc>
            </a:pPr>
            <a:r>
              <a:rPr lang="sv-SE" i="1"/>
              <a:t>Vandringsleder (Sponsring)</a:t>
            </a:r>
          </a:p>
          <a:p>
            <a:pPr marL="342900" lvl="0" indent="-342900">
              <a:lnSpc>
                <a:spcPct val="50000"/>
              </a:lnSpc>
              <a:buChar char="-"/>
            </a:pPr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56624E19-8B12-71BB-E69A-D8878238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5091" y="44951"/>
            <a:ext cx="1076477" cy="10930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E0E33643-562F-4365-764C-29AC188A29B7}"/>
              </a:ext>
            </a:extLst>
          </p:cNvPr>
          <p:cNvSpPr txBox="1"/>
          <p:nvPr/>
        </p:nvSpPr>
        <p:spPr>
          <a:xfrm>
            <a:off x="733421" y="1536393"/>
            <a:ext cx="8945273" cy="4019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Ännu fler saker som vi gjort, som gett ökad kunskap: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6" name="Bildobjekt 7">
            <a:extLst>
              <a:ext uri="{FF2B5EF4-FFF2-40B4-BE49-F238E27FC236}">
                <a16:creationId xmlns:a16="http://schemas.microsoft.com/office/drawing/2014/main" id="{3962ED8F-4D9E-1199-C002-58671C68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963" y="2780681"/>
            <a:ext cx="1584646" cy="19115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9">
            <a:extLst>
              <a:ext uri="{FF2B5EF4-FFF2-40B4-BE49-F238E27FC236}">
                <a16:creationId xmlns:a16="http://schemas.microsoft.com/office/drawing/2014/main" id="{AA0E421E-FEE4-8809-77A8-6AD2D6781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963" y="4725097"/>
            <a:ext cx="1633621" cy="20170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11">
            <a:extLst>
              <a:ext uri="{FF2B5EF4-FFF2-40B4-BE49-F238E27FC236}">
                <a16:creationId xmlns:a16="http://schemas.microsoft.com/office/drawing/2014/main" id="{F0DE2C84-7862-7474-03FB-0F5F3BC44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963" y="1170880"/>
            <a:ext cx="1584646" cy="1593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15" descr="En bild som visar klädsel, utomhus, person, himmel&#10;&#10;AI-genererat innehåll kan vara felaktigt.">
            <a:extLst>
              <a:ext uri="{FF2B5EF4-FFF2-40B4-BE49-F238E27FC236}">
                <a16:creationId xmlns:a16="http://schemas.microsoft.com/office/drawing/2014/main" id="{900C29B5-F3FA-388F-0DE6-2254E951F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830" y="4725097"/>
            <a:ext cx="2084146" cy="15631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Bildobjekt 17">
            <a:extLst>
              <a:ext uri="{FF2B5EF4-FFF2-40B4-BE49-F238E27FC236}">
                <a16:creationId xmlns:a16="http://schemas.microsoft.com/office/drawing/2014/main" id="{15861599-3CDF-2CF3-3CF9-57FF5CC1A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254" y="3103208"/>
            <a:ext cx="2083570" cy="15354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98B8053-BBA8-E8F5-2A08-0FC52BD8AB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56442" y="1451829"/>
            <a:ext cx="1725143" cy="15353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0D1374-15F0-9E69-48C3-54F451167C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487" y="365129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418B41-3595-B050-7C0D-34E468293C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5487" y="2287554"/>
            <a:ext cx="11516081" cy="4570445"/>
          </a:xfrm>
        </p:spPr>
        <p:txBody>
          <a:bodyPr/>
          <a:lstStyle/>
          <a:p>
            <a:pPr lvl="0">
              <a:lnSpc>
                <a:spcPct val="50000"/>
              </a:lnSpc>
            </a:pPr>
            <a:r>
              <a:rPr lang="sv-SE" sz="2400" i="1"/>
              <a:t>Fler odlingskurser (FOBO)</a:t>
            </a:r>
          </a:p>
          <a:p>
            <a:pPr lvl="0">
              <a:lnSpc>
                <a:spcPct val="50000"/>
              </a:lnSpc>
            </a:pPr>
            <a:endParaRPr lang="sv-SE" sz="2400" i="1"/>
          </a:p>
          <a:p>
            <a:pPr lvl="0">
              <a:lnSpc>
                <a:spcPct val="50000"/>
              </a:lnSpc>
            </a:pPr>
            <a:endParaRPr lang="sv-SE" sz="2400"/>
          </a:p>
          <a:p>
            <a:pPr lvl="0">
              <a:lnSpc>
                <a:spcPct val="50000"/>
              </a:lnSpc>
            </a:pPr>
            <a:r>
              <a:rPr lang="sv-SE" sz="2400" i="1"/>
              <a:t>’Bygg din egen jordkällare’, studiecirkel (Studiefrämjandet)</a:t>
            </a:r>
          </a:p>
          <a:p>
            <a:pPr lvl="0">
              <a:lnSpc>
                <a:spcPct val="50000"/>
              </a:lnSpc>
            </a:pPr>
            <a:endParaRPr lang="sv-SE" sz="2400" i="1"/>
          </a:p>
          <a:p>
            <a:pPr lvl="0">
              <a:lnSpc>
                <a:spcPct val="50000"/>
              </a:lnSpc>
            </a:pPr>
            <a:endParaRPr lang="sv-SE" sz="2400"/>
          </a:p>
          <a:p>
            <a:pPr lvl="0">
              <a:lnSpc>
                <a:spcPct val="50000"/>
              </a:lnSpc>
            </a:pPr>
            <a:r>
              <a:rPr lang="sv-SE" sz="2400" i="1"/>
              <a:t>’Trädgården är en oändlig resurs’</a:t>
            </a:r>
            <a:br>
              <a:rPr lang="sv-SE" sz="2400" i="1"/>
            </a:br>
            <a:br>
              <a:rPr lang="sv-SE" sz="2400" i="1"/>
            </a:br>
            <a:r>
              <a:rPr lang="sv-SE" sz="2400" i="1"/>
              <a:t> hitta dina tillgångar vid husknuten, studiecirkel (Studiefrämjandet)</a:t>
            </a:r>
          </a:p>
          <a:p>
            <a:pPr lvl="0">
              <a:lnSpc>
                <a:spcPct val="50000"/>
              </a:lnSpc>
            </a:pPr>
            <a:endParaRPr lang="sv-SE" sz="2400" i="1"/>
          </a:p>
          <a:p>
            <a:pPr lvl="0">
              <a:lnSpc>
                <a:spcPct val="50000"/>
              </a:lnSpc>
            </a:pPr>
            <a:endParaRPr lang="sv-SE" sz="2400" i="1"/>
          </a:p>
          <a:p>
            <a:pPr lvl="0">
              <a:lnSpc>
                <a:spcPct val="50000"/>
              </a:lnSpc>
            </a:pPr>
            <a:r>
              <a:rPr lang="sv-SE" sz="2400" i="1"/>
              <a:t>Plantering av äppelträd (Klimatfonden)</a:t>
            </a:r>
          </a:p>
          <a:p>
            <a:pPr lvl="0">
              <a:lnSpc>
                <a:spcPct val="50000"/>
              </a:lnSpc>
            </a:pPr>
            <a:endParaRPr lang="sv-SE" sz="2400" i="1"/>
          </a:p>
          <a:p>
            <a:pPr lvl="0">
              <a:lnSpc>
                <a:spcPct val="50000"/>
              </a:lnSpc>
            </a:pPr>
            <a:endParaRPr lang="sv-SE" sz="2400" i="1"/>
          </a:p>
          <a:p>
            <a:pPr lvl="0">
              <a:lnSpc>
                <a:spcPct val="50000"/>
              </a:lnSpc>
            </a:pPr>
            <a:r>
              <a:rPr lang="sv-SE" sz="2400" i="1"/>
              <a:t>Beskärning &amp; förädling av äpplen, studiecirklar (Studiefrämjandet)</a:t>
            </a:r>
            <a:br>
              <a:rPr lang="sv-SE" sz="2400" i="1"/>
            </a:br>
            <a:r>
              <a:rPr lang="sv-SE" sz="2200" i="1"/>
              <a:t> </a:t>
            </a:r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96427E3F-1595-C8CA-E20B-C41BDBD18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220" y="49706"/>
            <a:ext cx="1137349" cy="11548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93A7672E-F98E-3654-BC1C-97BD619F55DE}"/>
              </a:ext>
            </a:extLst>
          </p:cNvPr>
          <p:cNvSpPr txBox="1"/>
          <p:nvPr/>
        </p:nvSpPr>
        <p:spPr>
          <a:xfrm>
            <a:off x="446483" y="1786408"/>
            <a:ext cx="10881542" cy="4054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Kunskapshöjande aktiviteter som vi planerar att göra under de närmaste åren: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6" name="Bildobjekt 6">
            <a:extLst>
              <a:ext uri="{FF2B5EF4-FFF2-40B4-BE49-F238E27FC236}">
                <a16:creationId xmlns:a16="http://schemas.microsoft.com/office/drawing/2014/main" id="{6ED87C70-446F-E3C4-AD2C-6CD04A6D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013" y="4833445"/>
            <a:ext cx="2508555" cy="16109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8">
            <a:extLst>
              <a:ext uri="{FF2B5EF4-FFF2-40B4-BE49-F238E27FC236}">
                <a16:creationId xmlns:a16="http://schemas.microsoft.com/office/drawing/2014/main" id="{21D36150-5DF9-7A9C-D5C6-2776DBF7E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013" y="2162400"/>
            <a:ext cx="2416055" cy="20883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9287A1-2473-B188-A481-354C23AFCB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11408"/>
            <a:ext cx="10515600" cy="1325559"/>
          </a:xfrm>
        </p:spPr>
        <p:txBody>
          <a:bodyPr/>
          <a:lstStyle/>
          <a:p>
            <a:pPr lvl="0"/>
            <a:r>
              <a:rPr lang="sv-SE"/>
              <a:t>Kunskap – </a:t>
            </a:r>
            <a:br>
              <a:rPr lang="sv-SE"/>
            </a:br>
            <a:r>
              <a:rPr lang="sv-SE"/>
              <a:t>En nyckel för att skapa samhällsförändring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32A1A4-68E7-D24C-B5B9-A4936EE6B7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2911" y="1926805"/>
            <a:ext cx="10515600" cy="4351336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sv-SE" i="1"/>
              <a:t> </a:t>
            </a:r>
          </a:p>
          <a:p>
            <a:pPr lvl="0">
              <a:lnSpc>
                <a:spcPct val="70000"/>
              </a:lnSpc>
              <a:buChar char="-"/>
            </a:pPr>
            <a:r>
              <a:rPr lang="sv-SE" i="1"/>
              <a:t>Blomstervandringar (Studiefrämjandet)</a:t>
            </a:r>
            <a:br>
              <a:rPr lang="sv-SE" i="1"/>
            </a:br>
            <a:endParaRPr lang="sv-SE" i="1"/>
          </a:p>
          <a:p>
            <a:pPr lvl="0">
              <a:lnSpc>
                <a:spcPct val="70000"/>
              </a:lnSpc>
              <a:buChar char="-"/>
            </a:pPr>
            <a:r>
              <a:rPr lang="sv-SE" i="1"/>
              <a:t>Öppet hus i Inspirationsträdgården (LONA)</a:t>
            </a:r>
            <a:br>
              <a:rPr lang="sv-SE" i="1"/>
            </a:br>
            <a:endParaRPr lang="sv-SE" i="1"/>
          </a:p>
          <a:p>
            <a:pPr lvl="0">
              <a:lnSpc>
                <a:spcPct val="70000"/>
              </a:lnSpc>
              <a:buChar char="-"/>
            </a:pPr>
            <a:r>
              <a:rPr lang="sv-SE" i="1"/>
              <a:t>Äng på åkermark (Slåttergubben, Länsstyrelsen) </a:t>
            </a:r>
            <a:br>
              <a:rPr lang="sv-SE" i="1"/>
            </a:br>
            <a:endParaRPr lang="sv-SE" i="1"/>
          </a:p>
          <a:p>
            <a:pPr marL="0" lvl="0" indent="0">
              <a:lnSpc>
                <a:spcPct val="70000"/>
              </a:lnSpc>
              <a:buNone/>
            </a:pPr>
            <a:r>
              <a:rPr lang="sv-SE"/>
              <a:t>- </a:t>
            </a:r>
            <a:r>
              <a:rPr lang="sv-SE" i="1"/>
              <a:t>Vandringsleder (Sponsring)</a:t>
            </a:r>
            <a:br>
              <a:rPr lang="sv-SE" i="1"/>
            </a:br>
            <a:endParaRPr lang="sv-SE" i="1"/>
          </a:p>
          <a:p>
            <a:pPr marL="0" lvl="0" indent="0">
              <a:lnSpc>
                <a:spcPct val="70000"/>
              </a:lnSpc>
              <a:buNone/>
            </a:pPr>
            <a:r>
              <a:rPr lang="sv-SE" i="1"/>
              <a:t>- Småvattenprojekt (LONA) </a:t>
            </a:r>
          </a:p>
          <a:p>
            <a:pPr lvl="0"/>
            <a:endParaRPr lang="sv-SE"/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AF89DB74-DE10-DE62-C48C-F48718FC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060" y="72338"/>
            <a:ext cx="1274509" cy="12941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A59BA0E8-1B28-FEE5-D765-80EE1FC629B9}"/>
              </a:ext>
            </a:extLst>
          </p:cNvPr>
          <p:cNvSpPr txBox="1"/>
          <p:nvPr/>
        </p:nvSpPr>
        <p:spPr>
          <a:xfrm>
            <a:off x="838203" y="1741739"/>
            <a:ext cx="10997040" cy="42868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Annat kunskapshöjande som vi planerar att göra under de närmaste åren: 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sv-SE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6" name="Bildobjekt 13">
            <a:extLst>
              <a:ext uri="{FF2B5EF4-FFF2-40B4-BE49-F238E27FC236}">
                <a16:creationId xmlns:a16="http://schemas.microsoft.com/office/drawing/2014/main" id="{032F070E-34D9-213C-A0ED-B4332163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632" y="4703737"/>
            <a:ext cx="1887632" cy="19718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02B3A88-3030-D8AA-C890-324B00D1C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644" y="2139147"/>
            <a:ext cx="1839608" cy="23284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8">
            <a:extLst>
              <a:ext uri="{FF2B5EF4-FFF2-40B4-BE49-F238E27FC236}">
                <a16:creationId xmlns:a16="http://schemas.microsoft.com/office/drawing/2014/main" id="{F1ABE7C2-0743-B754-CC04-501C2C81A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698" y="4703737"/>
            <a:ext cx="2712192" cy="19718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536" y="1083"/>
            <a:ext cx="1541200" cy="117131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959" y="-1795"/>
            <a:ext cx="960355" cy="929233"/>
          </a:xfrm>
          <a:prstGeom prst="rect">
            <a:avLst/>
          </a:prstGeom>
        </p:spPr>
      </p:pic>
      <p:pic>
        <p:nvPicPr>
          <p:cNvPr id="12" name="Platshållare för bild 11" descr="En bild som visar utomhus, himmel, rev, träd&#10;&#10;AI-genererat innehåll kan vara felaktigt.">
            <a:extLst>
              <a:ext uri="{FF2B5EF4-FFF2-40B4-BE49-F238E27FC236}">
                <a16:creationId xmlns:a16="http://schemas.microsoft.com/office/drawing/2014/main" id="{84C5AAFD-CAA2-0C5A-1309-8E19AC581B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724" r="7724"/>
          <a:stretch>
            <a:fillRect/>
          </a:stretch>
        </p:blipFill>
        <p:spPr>
          <a:xfrm rot="5400000">
            <a:off x="5721350" y="387350"/>
            <a:ext cx="6858000" cy="6083300"/>
          </a:xfrm>
        </p:spPr>
      </p:pic>
      <p:sp>
        <p:nvSpPr>
          <p:cNvPr id="19" name="Rubrik 2">
            <a:extLst>
              <a:ext uri="{FF2B5EF4-FFF2-40B4-BE49-F238E27FC236}">
                <a16:creationId xmlns:a16="http://schemas.microsoft.com/office/drawing/2014/main" id="{48351A8F-F6CE-8F38-8A7D-B6783403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65" y="2407227"/>
            <a:ext cx="4767205" cy="435096"/>
          </a:xfrm>
        </p:spPr>
        <p:txBody>
          <a:bodyPr>
            <a:normAutofit fontScale="90000"/>
          </a:bodyPr>
          <a:lstStyle/>
          <a:p>
            <a:r>
              <a:rPr lang="sv-SE" dirty="0"/>
              <a:t>Vad är det för bär?</a:t>
            </a:r>
          </a:p>
        </p:txBody>
      </p:sp>
    </p:spTree>
    <p:extLst>
      <p:ext uri="{BB962C8B-B14F-4D97-AF65-F5344CB8AC3E}">
        <p14:creationId xmlns:p14="http://schemas.microsoft.com/office/powerpoint/2010/main" val="33370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69606" y="2766219"/>
            <a:ext cx="9504679" cy="1325563"/>
          </a:xfrm>
        </p:spPr>
        <p:txBody>
          <a:bodyPr/>
          <a:lstStyle/>
          <a:p>
            <a:pPr algn="l"/>
            <a:r>
              <a:rPr lang="sv-SE" sz="1800" b="0" dirty="0"/>
              <a:t>17.25-17.55 </a:t>
            </a:r>
            <a:r>
              <a:rPr lang="sv-SE" sz="1800" dirty="0"/>
              <a:t>Beredskapsodling - till nytta både individuellt och i samhället, Eva </a:t>
            </a:r>
            <a:r>
              <a:rPr lang="sv-SE" sz="1800" dirty="0" err="1"/>
              <a:t>westergren</a:t>
            </a:r>
            <a:br>
              <a:rPr lang="sv-SE" sz="1800" dirty="0"/>
            </a:br>
            <a:br>
              <a:rPr lang="sv-SE" sz="1800" dirty="0"/>
            </a:br>
            <a:r>
              <a:rPr lang="sv-SE" sz="1800" b="0" dirty="0"/>
              <a:t>17.55 – 18.15 </a:t>
            </a:r>
            <a:r>
              <a:rPr lang="sv-SE" sz="1800" dirty="0"/>
              <a:t>Paus</a:t>
            </a:r>
            <a:br>
              <a:rPr lang="sv-SE" sz="1800" dirty="0"/>
            </a:br>
            <a:br>
              <a:rPr lang="sv-SE" sz="1800" dirty="0"/>
            </a:br>
            <a:r>
              <a:rPr lang="sv-SE" sz="1800" b="0" dirty="0"/>
              <a:t>18.15-19.00 </a:t>
            </a:r>
            <a:r>
              <a:rPr lang="sv-SE" sz="1800" dirty="0"/>
              <a:t>Byalaget som motor för hemberedskap i lokalsamhället</a:t>
            </a:r>
            <a:br>
              <a:rPr lang="sv-SE" sz="1800" dirty="0"/>
            </a:br>
            <a:br>
              <a:rPr lang="sv-SE" sz="1800" dirty="0"/>
            </a:br>
            <a:r>
              <a:rPr lang="sv-SE" sz="1800" b="0" dirty="0"/>
              <a:t>19.00-19.15</a:t>
            </a:r>
            <a:r>
              <a:rPr lang="sv-SE" sz="1800" dirty="0"/>
              <a:t> Diskussion</a:t>
            </a:r>
            <a:br>
              <a:rPr lang="sv-SE" sz="1800" dirty="0"/>
            </a:br>
            <a:br>
              <a:rPr lang="sv-SE" sz="1800" dirty="0"/>
            </a:br>
            <a:endParaRPr lang="sv-SE" sz="18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2371636" y="1713263"/>
            <a:ext cx="7253836" cy="388417"/>
          </a:xfrm>
        </p:spPr>
        <p:txBody>
          <a:bodyPr/>
          <a:lstStyle/>
          <a:p>
            <a:r>
              <a:rPr lang="sv-SE" sz="36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980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6C05-8A8C-0FDB-B7FB-D6A0FB70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560B350-F6B2-FF56-9CF6-74D14C484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" t="7664" r="-139" b="54940"/>
          <a:stretch/>
        </p:blipFill>
        <p:spPr>
          <a:xfrm>
            <a:off x="-16934" y="0"/>
            <a:ext cx="12225867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07CC82B-A8E9-CC0F-064A-45D639624FA7}"/>
              </a:ext>
            </a:extLst>
          </p:cNvPr>
          <p:cNvSpPr/>
          <p:nvPr/>
        </p:nvSpPr>
        <p:spPr>
          <a:xfrm>
            <a:off x="-16933" y="0"/>
            <a:ext cx="12208932" cy="6858000"/>
          </a:xfrm>
          <a:prstGeom prst="rect">
            <a:avLst/>
          </a:prstGeom>
          <a:solidFill>
            <a:schemeClr val="accent6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5A866E8-D2A3-06EB-E19E-D40C0FFB1A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054D5DB-E1BA-D426-79E9-3BE6B18A9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98" y="1924219"/>
            <a:ext cx="10506688" cy="2752839"/>
          </a:xfrm>
        </p:spPr>
        <p:txBody>
          <a:bodyPr>
            <a:normAutofit/>
          </a:bodyPr>
          <a:lstStyle/>
          <a:p>
            <a:r>
              <a:rPr lang="sv-SE" b="0" dirty="0"/>
              <a:t>Tak/regnvatten referensanläggning med många vinnare</a:t>
            </a:r>
            <a:br>
              <a:rPr lang="sv-SE" b="0" dirty="0"/>
            </a:br>
            <a:br>
              <a:rPr lang="sv-SE" b="0" dirty="0"/>
            </a:br>
            <a:r>
              <a:rPr lang="sv-SE" b="0" dirty="0"/>
              <a:t>med Bengt Larsson, Byalag 1050</a:t>
            </a:r>
          </a:p>
        </p:txBody>
      </p:sp>
    </p:spTree>
    <p:extLst>
      <p:ext uri="{BB962C8B-B14F-4D97-AF65-F5344CB8AC3E}">
        <p14:creationId xmlns:p14="http://schemas.microsoft.com/office/powerpoint/2010/main" val="4060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0C1E3F-1DAC-E015-4258-E6F44CBA4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48" y="365125"/>
            <a:ext cx="8881353" cy="1325563"/>
          </a:xfrm>
        </p:spPr>
        <p:txBody>
          <a:bodyPr>
            <a:normAutofit/>
          </a:bodyPr>
          <a:lstStyle/>
          <a:p>
            <a:pPr algn="ctr"/>
            <a:r>
              <a:rPr lang="sv-SE" sz="3600" dirty="0"/>
              <a:t>Ett extremare väder påverkar samhället!</a:t>
            </a:r>
          </a:p>
        </p:txBody>
      </p:sp>
      <p:pic>
        <p:nvPicPr>
          <p:cNvPr id="6" name="Platshållare för innehåll 5" descr="Sol på orange himmel med linsslända">
            <a:extLst>
              <a:ext uri="{FF2B5EF4-FFF2-40B4-BE49-F238E27FC236}">
                <a16:creationId xmlns:a16="http://schemas.microsoft.com/office/drawing/2014/main" id="{DEB46270-5C1F-268C-6AA3-80B701AEA6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604858" cy="3067922"/>
          </a:xfrm>
        </p:spPr>
      </p:pic>
      <p:pic>
        <p:nvPicPr>
          <p:cNvPr id="8" name="Platshållare för innehåll 7" descr="Åskmoln vid solnedgång">
            <a:extLst>
              <a:ext uri="{FF2B5EF4-FFF2-40B4-BE49-F238E27FC236}">
                <a16:creationId xmlns:a16="http://schemas.microsoft.com/office/drawing/2014/main" id="{C3172607-305B-14C7-3585-59E9BC81B4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2" y="1825625"/>
            <a:ext cx="4766467" cy="3067922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FA348A4-DBE8-E392-AFD7-EC8BBCBD2132}"/>
              </a:ext>
            </a:extLst>
          </p:cNvPr>
          <p:cNvSpPr txBox="1"/>
          <p:nvPr/>
        </p:nvSpPr>
        <p:spPr>
          <a:xfrm>
            <a:off x="1253331" y="5766189"/>
            <a:ext cx="431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Vattningsförbud/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missväxt sämre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skörd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1E85EBF-5EFF-369F-0B2A-017815935832}"/>
              </a:ext>
            </a:extLst>
          </p:cNvPr>
          <p:cNvSpPr txBox="1"/>
          <p:nvPr/>
        </p:nvSpPr>
        <p:spPr>
          <a:xfrm>
            <a:off x="6391072" y="5766189"/>
            <a:ext cx="539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Vatten på fel plats/påverkan husgrunder, källare</a:t>
            </a:r>
          </a:p>
        </p:txBody>
      </p:sp>
      <p:pic>
        <p:nvPicPr>
          <p:cNvPr id="4" name="Bildobjekt 3" descr="En bild som visar text, cirkel, logotyp&#10;&#10;AI-genererat innehåll kan vara felaktigt.">
            <a:extLst>
              <a:ext uri="{FF2B5EF4-FFF2-40B4-BE49-F238E27FC236}">
                <a16:creationId xmlns:a16="http://schemas.microsoft.com/office/drawing/2014/main" id="{0C443F52-362B-4E85-2D62-516A7FAD8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52" y="550612"/>
            <a:ext cx="891701" cy="80474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A5080EE-8C4E-FA20-45EE-531B6B7E06ED}"/>
              </a:ext>
            </a:extLst>
          </p:cNvPr>
          <p:cNvSpPr txBox="1"/>
          <p:nvPr/>
        </p:nvSpPr>
        <p:spPr>
          <a:xfrm>
            <a:off x="3122578" y="6362070"/>
            <a:ext cx="5710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(En stort antal ytterligare påverkans faktorer finns men redovisas inte i detta sammanhang)</a:t>
            </a:r>
          </a:p>
        </p:txBody>
      </p:sp>
    </p:spTree>
    <p:extLst>
      <p:ext uri="{BB962C8B-B14F-4D97-AF65-F5344CB8AC3E}">
        <p14:creationId xmlns:p14="http://schemas.microsoft.com/office/powerpoint/2010/main" val="4009293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A2BFCC-18CF-29BA-EBB4-4D2D4C93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365125"/>
            <a:ext cx="10847962" cy="1325563"/>
          </a:xfrm>
        </p:spPr>
        <p:txBody>
          <a:bodyPr>
            <a:normAutofit/>
          </a:bodyPr>
          <a:lstStyle/>
          <a:p>
            <a:pPr algn="ctr"/>
            <a:r>
              <a:rPr lang="sv-SE" sz="3600" dirty="0"/>
              <a:t>Byalag 1050 Referensanläggning Tak/Regnvatten</a:t>
            </a:r>
          </a:p>
        </p:txBody>
      </p:sp>
      <p:pic>
        <p:nvPicPr>
          <p:cNvPr id="5" name="Bildobjekt 4" descr="En bild som visar gräs, utomhus, moln, träd">
            <a:extLst>
              <a:ext uri="{FF2B5EF4-FFF2-40B4-BE49-F238E27FC236}">
                <a16:creationId xmlns:a16="http://schemas.microsoft.com/office/drawing/2014/main" id="{074AAB8F-D398-9D1C-8F10-F89F9C16A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06" y="1318638"/>
            <a:ext cx="5330757" cy="529184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6FAEFE9-A026-7DA4-294C-FECDA4B8E3F7}"/>
              </a:ext>
            </a:extLst>
          </p:cNvPr>
          <p:cNvSpPr txBox="1"/>
          <p:nvPr/>
        </p:nvSpPr>
        <p:spPr>
          <a:xfrm>
            <a:off x="8595360" y="2032000"/>
            <a:ext cx="3596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Uthus		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38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kvm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Mangårdsbyggnad 150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Magasin	       180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Hönshus	          36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Totalt		        404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71394E44-B9BB-DE8D-CBD7-D456E5E7450D}"/>
              </a:ext>
            </a:extLst>
          </p:cNvPr>
          <p:cNvCxnSpPr>
            <a:cxnSpLocks/>
          </p:cNvCxnSpPr>
          <p:nvPr/>
        </p:nvCxnSpPr>
        <p:spPr>
          <a:xfrm flipH="1">
            <a:off x="5564221" y="2186082"/>
            <a:ext cx="3120633" cy="1500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dobjekt 2" descr="En bild som visar text, cirkel, logotyp&#10;&#10;AI-genererat innehåll kan vara felaktigt.">
            <a:extLst>
              <a:ext uri="{FF2B5EF4-FFF2-40B4-BE49-F238E27FC236}">
                <a16:creationId xmlns:a16="http://schemas.microsoft.com/office/drawing/2014/main" id="{6A6CA6F9-4455-9E72-C0EE-78FAC128E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52" y="550612"/>
            <a:ext cx="891701" cy="804742"/>
          </a:xfrm>
          <a:prstGeom prst="rect">
            <a:avLst/>
          </a:prstGeom>
        </p:spPr>
      </p:pic>
      <p:pic>
        <p:nvPicPr>
          <p:cNvPr id="8" name="Bildobjekt 7" descr="En bild som visar text, Teckensnitt, logotyp, Grafik&#10;&#10;AI-genererat innehåll kan vara felaktigt.">
            <a:extLst>
              <a:ext uri="{FF2B5EF4-FFF2-40B4-BE49-F238E27FC236}">
                <a16:creationId xmlns:a16="http://schemas.microsoft.com/office/drawing/2014/main" id="{3A07AC3B-0C81-16B6-C2A9-3ABDD782C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5540284"/>
            <a:ext cx="3505199" cy="107020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A554AA9-74F3-5CAB-C4F3-E70EB3034C3D}"/>
              </a:ext>
            </a:extLst>
          </p:cNvPr>
          <p:cNvSpPr txBox="1"/>
          <p:nvPr/>
        </p:nvSpPr>
        <p:spPr>
          <a:xfrm>
            <a:off x="8774349" y="4124528"/>
            <a:ext cx="3025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Årsnederbörd 770 mm nederbörd * 404 kvm takyta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310 kbm vatten/år</a:t>
            </a:r>
          </a:p>
        </p:txBody>
      </p: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2053D60F-5F02-7708-AA02-A977BECE659A}"/>
              </a:ext>
            </a:extLst>
          </p:cNvPr>
          <p:cNvCxnSpPr>
            <a:cxnSpLocks/>
          </p:cNvCxnSpPr>
          <p:nvPr/>
        </p:nvCxnSpPr>
        <p:spPr>
          <a:xfrm flipH="1">
            <a:off x="5301574" y="2498347"/>
            <a:ext cx="3383280" cy="1342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E08DC826-97BB-D7C7-C08E-472DEC5ED874}"/>
              </a:ext>
            </a:extLst>
          </p:cNvPr>
          <p:cNvCxnSpPr>
            <a:cxnSpLocks/>
          </p:cNvCxnSpPr>
          <p:nvPr/>
        </p:nvCxnSpPr>
        <p:spPr>
          <a:xfrm flipH="1">
            <a:off x="5929819" y="2770664"/>
            <a:ext cx="2774491" cy="10702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2D4F77FD-E8D6-8C80-A28A-1D2CB85659F5}"/>
              </a:ext>
            </a:extLst>
          </p:cNvPr>
          <p:cNvCxnSpPr/>
          <p:nvPr/>
        </p:nvCxnSpPr>
        <p:spPr>
          <a:xfrm flipH="1">
            <a:off x="6835302" y="3035075"/>
            <a:ext cx="1834637" cy="910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249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5F6AFA-0C12-CB93-B95E-236DDC37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pPr algn="ctr"/>
            <a:r>
              <a:rPr lang="sv-SE" dirty="0"/>
              <a:t>Två samhällsintressen förenas 1 + 1 = 3</a:t>
            </a:r>
          </a:p>
        </p:txBody>
      </p:sp>
      <p:pic>
        <p:nvPicPr>
          <p:cNvPr id="6" name="Bildobjekt 5" descr="En bild som visar utomhus, byggnad, mark, begravning&#10;&#10;AI-genererat innehåll kan vara felaktigt.">
            <a:extLst>
              <a:ext uri="{FF2B5EF4-FFF2-40B4-BE49-F238E27FC236}">
                <a16:creationId xmlns:a16="http://schemas.microsoft.com/office/drawing/2014/main" id="{50B8C0AB-CDED-17B5-2097-4145F76B7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856" y="2014862"/>
            <a:ext cx="2355794" cy="1703153"/>
          </a:xfrm>
          <a:prstGeom prst="rect">
            <a:avLst/>
          </a:prstGeom>
        </p:spPr>
      </p:pic>
      <p:sp>
        <p:nvSpPr>
          <p:cNvPr id="7" name="Pil: höger 6">
            <a:extLst>
              <a:ext uri="{FF2B5EF4-FFF2-40B4-BE49-F238E27FC236}">
                <a16:creationId xmlns:a16="http://schemas.microsoft.com/office/drawing/2014/main" id="{D6D2AD01-758E-86D4-6D01-7C9C071FC67B}"/>
              </a:ext>
            </a:extLst>
          </p:cNvPr>
          <p:cNvSpPr/>
          <p:nvPr/>
        </p:nvSpPr>
        <p:spPr>
          <a:xfrm>
            <a:off x="1936618" y="2643628"/>
            <a:ext cx="480911" cy="4846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Bildobjekt 8" descr="En bild som visar pipa, plan, raket&#10;&#10;AI-genererat innehåll kan vara felaktigt.">
            <a:extLst>
              <a:ext uri="{FF2B5EF4-FFF2-40B4-BE49-F238E27FC236}">
                <a16:creationId xmlns:a16="http://schemas.microsoft.com/office/drawing/2014/main" id="{FFDDC6A1-CA78-E673-9753-931A6C29C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388" y="2014861"/>
            <a:ext cx="2355796" cy="1703154"/>
          </a:xfrm>
          <a:prstGeom prst="rect">
            <a:avLst/>
          </a:prstGeom>
        </p:spPr>
      </p:pic>
      <p:sp>
        <p:nvSpPr>
          <p:cNvPr id="10" name="Pil: höger 9">
            <a:extLst>
              <a:ext uri="{FF2B5EF4-FFF2-40B4-BE49-F238E27FC236}">
                <a16:creationId xmlns:a16="http://schemas.microsoft.com/office/drawing/2014/main" id="{A77B8D8E-CEFE-06E0-2CE1-2BBAE2135352}"/>
              </a:ext>
            </a:extLst>
          </p:cNvPr>
          <p:cNvSpPr/>
          <p:nvPr/>
        </p:nvSpPr>
        <p:spPr>
          <a:xfrm>
            <a:off x="6368786" y="2661909"/>
            <a:ext cx="402885" cy="4846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Bildobjekt 11" descr="En bild som visar utomhus, himmel, byggnad, blomkruka&#10;&#10;AI-genererat innehåll kan vara felaktigt.">
            <a:extLst>
              <a:ext uri="{FF2B5EF4-FFF2-40B4-BE49-F238E27FC236}">
                <a16:creationId xmlns:a16="http://schemas.microsoft.com/office/drawing/2014/main" id="{83C05187-C025-2DE5-6F02-23B7DB841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8425" y="4795001"/>
            <a:ext cx="2274509" cy="1586208"/>
          </a:xfrm>
          <a:prstGeom prst="rect">
            <a:avLst/>
          </a:prstGeom>
        </p:spPr>
      </p:pic>
      <p:sp>
        <p:nvSpPr>
          <p:cNvPr id="13" name="Pil: höger 12">
            <a:extLst>
              <a:ext uri="{FF2B5EF4-FFF2-40B4-BE49-F238E27FC236}">
                <a16:creationId xmlns:a16="http://schemas.microsoft.com/office/drawing/2014/main" id="{B806F1D7-9D2B-315D-9C46-D2308E34B1B9}"/>
              </a:ext>
            </a:extLst>
          </p:cNvPr>
          <p:cNvSpPr/>
          <p:nvPr/>
        </p:nvSpPr>
        <p:spPr>
          <a:xfrm>
            <a:off x="8584859" y="2624121"/>
            <a:ext cx="473406" cy="4846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Bildobjekt 14" descr="En bild som visar person, klädsel, grönsak, utomhus&#10;&#10;AI-genererat innehåll kan vara felaktigt.">
            <a:extLst>
              <a:ext uri="{FF2B5EF4-FFF2-40B4-BE49-F238E27FC236}">
                <a16:creationId xmlns:a16="http://schemas.microsoft.com/office/drawing/2014/main" id="{A4B73FFE-19E8-DCF8-2B75-7B8711103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9308" y="4719810"/>
            <a:ext cx="2274509" cy="1736588"/>
          </a:xfrm>
          <a:prstGeom prst="rect">
            <a:avLst/>
          </a:prstGeom>
        </p:spPr>
      </p:pic>
      <p:sp>
        <p:nvSpPr>
          <p:cNvPr id="16" name="Pil: höger 15">
            <a:extLst>
              <a:ext uri="{FF2B5EF4-FFF2-40B4-BE49-F238E27FC236}">
                <a16:creationId xmlns:a16="http://schemas.microsoft.com/office/drawing/2014/main" id="{D102F201-3ABA-9D54-9CFD-280368C758D2}"/>
              </a:ext>
            </a:extLst>
          </p:cNvPr>
          <p:cNvSpPr/>
          <p:nvPr/>
        </p:nvSpPr>
        <p:spPr>
          <a:xfrm>
            <a:off x="6368785" y="5465864"/>
            <a:ext cx="402885" cy="4846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Pil: nedåt 20">
            <a:extLst>
              <a:ext uri="{FF2B5EF4-FFF2-40B4-BE49-F238E27FC236}">
                <a16:creationId xmlns:a16="http://schemas.microsoft.com/office/drawing/2014/main" id="{ED66C102-E63E-96A8-7C92-EC16CF67B5E9}"/>
              </a:ext>
            </a:extLst>
          </p:cNvPr>
          <p:cNvSpPr/>
          <p:nvPr/>
        </p:nvSpPr>
        <p:spPr>
          <a:xfrm>
            <a:off x="5290779" y="4081200"/>
            <a:ext cx="457200" cy="369651"/>
          </a:xfrm>
          <a:prstGeom prst="downArrow">
            <a:avLst>
              <a:gd name="adj1" fmla="val 50000"/>
              <a:gd name="adj2" fmla="val 315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Pil: höger 25">
            <a:extLst>
              <a:ext uri="{FF2B5EF4-FFF2-40B4-BE49-F238E27FC236}">
                <a16:creationId xmlns:a16="http://schemas.microsoft.com/office/drawing/2014/main" id="{7A874D9C-646D-069F-02EE-178564A46424}"/>
              </a:ext>
            </a:extLst>
          </p:cNvPr>
          <p:cNvSpPr/>
          <p:nvPr/>
        </p:nvSpPr>
        <p:spPr>
          <a:xfrm>
            <a:off x="4231531" y="2643628"/>
            <a:ext cx="440178" cy="4846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8" name="Bildobjekt 27" descr="En grodans huvud med halva sitt organ, utkopplad i vatten">
            <a:extLst>
              <a:ext uri="{FF2B5EF4-FFF2-40B4-BE49-F238E27FC236}">
                <a16:creationId xmlns:a16="http://schemas.microsoft.com/office/drawing/2014/main" id="{7A873037-5099-09AA-FF17-747825C6D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64" y="1709078"/>
            <a:ext cx="1736589" cy="2335257"/>
          </a:xfrm>
          <a:prstGeom prst="rect">
            <a:avLst/>
          </a:prstGeom>
        </p:spPr>
      </p:pic>
      <p:pic>
        <p:nvPicPr>
          <p:cNvPr id="4" name="Bildobjekt 3" descr="En bild som visar utomhus, gräs, hus, blå&#10;&#10;AI-genererat innehåll kan vara felaktigt.">
            <a:extLst>
              <a:ext uri="{FF2B5EF4-FFF2-40B4-BE49-F238E27FC236}">
                <a16:creationId xmlns:a16="http://schemas.microsoft.com/office/drawing/2014/main" id="{ECF50084-7AE3-53B2-5FD8-3965BEECE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6900" y="1969708"/>
            <a:ext cx="2335260" cy="1814002"/>
          </a:xfrm>
          <a:prstGeom prst="rect">
            <a:avLst/>
          </a:prstGeom>
        </p:spPr>
      </p:pic>
      <p:pic>
        <p:nvPicPr>
          <p:cNvPr id="3" name="Bildobjekt 2" descr="En bild som visar text, cirkel, logotyp&#10;&#10;AI-genererat innehåll kan vara felaktigt.">
            <a:extLst>
              <a:ext uri="{FF2B5EF4-FFF2-40B4-BE49-F238E27FC236}">
                <a16:creationId xmlns:a16="http://schemas.microsoft.com/office/drawing/2014/main" id="{76095815-16CB-F914-CA1D-71F3B9851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52" y="550612"/>
            <a:ext cx="891701" cy="804742"/>
          </a:xfrm>
          <a:prstGeom prst="rect">
            <a:avLst/>
          </a:prstGeom>
        </p:spPr>
      </p:pic>
      <p:pic>
        <p:nvPicPr>
          <p:cNvPr id="8" name="Bildobjekt 7" descr="En bild som visar utomhus, gräs, moln, himmel&#10;&#10;AI-genererat innehåll kan vara felaktigt.">
            <a:extLst>
              <a:ext uri="{FF2B5EF4-FFF2-40B4-BE49-F238E27FC236}">
                <a16:creationId xmlns:a16="http://schemas.microsoft.com/office/drawing/2014/main" id="{488EF986-9A11-7FA1-2C51-0D16D63E8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8665" y="2011876"/>
            <a:ext cx="2355797" cy="1736589"/>
          </a:xfrm>
          <a:prstGeom prst="rect">
            <a:avLst/>
          </a:prstGeom>
        </p:spPr>
      </p:pic>
      <p:pic>
        <p:nvPicPr>
          <p:cNvPr id="14" name="Bildobjekt 13" descr="En bild som visar utomhus, träd, gräs, växtlighet&#10;&#10;AI-genererat innehåll kan vara felaktigt.">
            <a:extLst>
              <a:ext uri="{FF2B5EF4-FFF2-40B4-BE49-F238E27FC236}">
                <a16:creationId xmlns:a16="http://schemas.microsoft.com/office/drawing/2014/main" id="{30A9C5BC-CD50-4118-1819-5FE1C15DF2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9302" y="4719812"/>
            <a:ext cx="2274510" cy="1736588"/>
          </a:xfrm>
          <a:prstGeom prst="rect">
            <a:avLst/>
          </a:prstGeom>
        </p:spPr>
      </p:pic>
      <p:sp>
        <p:nvSpPr>
          <p:cNvPr id="17" name="Pil: höger 16">
            <a:extLst>
              <a:ext uri="{FF2B5EF4-FFF2-40B4-BE49-F238E27FC236}">
                <a16:creationId xmlns:a16="http://schemas.microsoft.com/office/drawing/2014/main" id="{34FE0838-7FB3-30CF-7AD5-7158224C4CDB}"/>
              </a:ext>
            </a:extLst>
          </p:cNvPr>
          <p:cNvSpPr/>
          <p:nvPr/>
        </p:nvSpPr>
        <p:spPr>
          <a:xfrm>
            <a:off x="8584857" y="5465864"/>
            <a:ext cx="393774" cy="4846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13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515C07-1D84-E54F-D88A-26ABFC0D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Många vinnare!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1E0E0E3-C694-BDC6-BECE-0A0E009A1820}"/>
              </a:ext>
            </a:extLst>
          </p:cNvPr>
          <p:cNvSpPr txBox="1"/>
          <p:nvPr/>
        </p:nvSpPr>
        <p:spPr>
          <a:xfrm>
            <a:off x="1822314" y="2033081"/>
            <a:ext cx="10369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Möjliggör bevattning vid bevattningsförbud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Förhindrar missväxt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Bättre temperatur och näringsinnehåll på vattnet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Minskad kostnad för vattenförbrukningen vid 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kommunalt vatten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Fördröjnings behållare vid extrema regnväder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Minskad risk för fukt och sättningsskador i husgrunder/källare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Reservoar för vatten att nyttja vid händelse av brand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Den biologiska mångfalden gynnas när breddavloppet ansluts till ett småvatten</a:t>
            </a:r>
          </a:p>
        </p:txBody>
      </p:sp>
      <p:pic>
        <p:nvPicPr>
          <p:cNvPr id="4" name="Bildobjekt 3" descr="En bild som visar text, cirkel, logotyp&#10;&#10;AI-genererat innehåll kan vara felaktigt.">
            <a:extLst>
              <a:ext uri="{FF2B5EF4-FFF2-40B4-BE49-F238E27FC236}">
                <a16:creationId xmlns:a16="http://schemas.microsoft.com/office/drawing/2014/main" id="{CAC6F27A-D9D9-D662-88F5-2C043AAF0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52" y="550612"/>
            <a:ext cx="891701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12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6A5164-42BF-9EE3-ADB2-96DD2ED3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Vatten livets viktigaste resurs!</a:t>
            </a:r>
          </a:p>
        </p:txBody>
      </p:sp>
      <p:pic>
        <p:nvPicPr>
          <p:cNvPr id="3" name="Bildobjekt 2" descr="En bild som visar dagg, Fukt, droppe, grön">
            <a:extLst>
              <a:ext uri="{FF2B5EF4-FFF2-40B4-BE49-F238E27FC236}">
                <a16:creationId xmlns:a16="http://schemas.microsoft.com/office/drawing/2014/main" id="{E1CAE032-FE30-D307-4256-7D008BB05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43973" y="1587639"/>
            <a:ext cx="8929433" cy="490523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BD3BE7A-DC00-6839-4D98-888402BD153F}"/>
              </a:ext>
            </a:extLst>
          </p:cNvPr>
          <p:cNvSpPr txBox="1"/>
          <p:nvPr/>
        </p:nvSpPr>
        <p:spPr>
          <a:xfrm>
            <a:off x="1674000" y="7008000"/>
            <a:ext cx="10570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 tooltip="https://flexspan.blogspot.com/2021/05/hallbar-hogre-utbildning-webbinarieserie.html"/>
              </a:rPr>
              <a:t>Det här fotot</a:t>
            </a:r>
            <a:r>
              <a:rPr kumimoji="0" lang="sv-S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av Okänd författare licensieras enligt </a:t>
            </a:r>
            <a:r>
              <a:rPr kumimoji="0" lang="sv-S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 tooltip="https://creativecommons.org/licenses/by-sa/3.0/"/>
              </a:rPr>
              <a:t>CC BY-SA</a:t>
            </a:r>
            <a:endParaRPr kumimoji="0" lang="sv-S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67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3826-37D7-6711-A52C-3D587AE0F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1577CD9-D756-888E-648A-7557035332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" t="7664" r="-139" b="54940"/>
          <a:stretch/>
        </p:blipFill>
        <p:spPr>
          <a:xfrm>
            <a:off x="-16934" y="0"/>
            <a:ext cx="12225867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52EADB0-F37B-09E9-3C8D-CC5F38000F54}"/>
              </a:ext>
            </a:extLst>
          </p:cNvPr>
          <p:cNvSpPr/>
          <p:nvPr/>
        </p:nvSpPr>
        <p:spPr>
          <a:xfrm>
            <a:off x="-16933" y="0"/>
            <a:ext cx="12208932" cy="6858000"/>
          </a:xfrm>
          <a:prstGeom prst="rect">
            <a:avLst/>
          </a:prstGeom>
          <a:solidFill>
            <a:schemeClr val="accent6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38B134B-BCEA-2864-3B26-32B22126F5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E5DF80B-4314-A167-9F68-BD24A97E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98" y="1924219"/>
            <a:ext cx="10506688" cy="2752839"/>
          </a:xfrm>
        </p:spPr>
        <p:txBody>
          <a:bodyPr>
            <a:normAutofit/>
          </a:bodyPr>
          <a:lstStyle/>
          <a:p>
            <a:r>
              <a:rPr lang="sv-SE" b="0" dirty="0"/>
              <a:t>Beredskapsbodar/hjärtstartare för ett tryggare lokalsamhälle</a:t>
            </a:r>
            <a:br>
              <a:rPr lang="sv-SE" b="0" dirty="0"/>
            </a:br>
            <a:br>
              <a:rPr lang="sv-SE" b="0" dirty="0"/>
            </a:br>
            <a:r>
              <a:rPr lang="sv-SE" b="0" dirty="0"/>
              <a:t>med Robert </a:t>
            </a:r>
            <a:r>
              <a:rPr lang="sv-SE" b="0" dirty="0" err="1"/>
              <a:t>norling</a:t>
            </a:r>
            <a:r>
              <a:rPr lang="sv-SE" b="0" dirty="0"/>
              <a:t>, byalaget 1050</a:t>
            </a:r>
          </a:p>
        </p:txBody>
      </p:sp>
    </p:spTree>
    <p:extLst>
      <p:ext uri="{BB962C8B-B14F-4D97-AF65-F5344CB8AC3E}">
        <p14:creationId xmlns:p14="http://schemas.microsoft.com/office/powerpoint/2010/main" val="37674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5967" y="203200"/>
            <a:ext cx="7151260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7200" y="3213100"/>
            <a:ext cx="330200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467" y="3429000"/>
            <a:ext cx="330200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8967" y="2997200"/>
            <a:ext cx="330200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933" y="5565134"/>
            <a:ext cx="330200" cy="42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800" y="5911967"/>
            <a:ext cx="330200" cy="42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3633" y="5911967"/>
            <a:ext cx="330200" cy="4233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0" y="203200"/>
            <a:ext cx="2885600" cy="175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</a:pPr>
            <a:r>
              <a:rPr lang="sv" sz="2133">
                <a:latin typeface="Calibri"/>
                <a:ea typeface="Calibri"/>
                <a:cs typeface="Calibri"/>
                <a:sym typeface="Calibri"/>
              </a:rPr>
              <a:t>Ambulans från Linköping till Gullbergsbron = ca 10-12 minuter.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9634" y="2503900"/>
            <a:ext cx="3669133" cy="246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4851" y="1606034"/>
            <a:ext cx="2549567" cy="364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7667" y="1378867"/>
            <a:ext cx="4555599" cy="38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89367" y="2928300"/>
            <a:ext cx="451131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59333" y="3644900"/>
            <a:ext cx="451131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3267" y="5907733"/>
            <a:ext cx="451131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34133" y="3518067"/>
            <a:ext cx="451131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00" y="2997200"/>
            <a:ext cx="330200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725167" y="2928298"/>
            <a:ext cx="2088400" cy="109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</a:pPr>
            <a:r>
              <a:rPr lang="sv" sz="1600">
                <a:latin typeface="Calibri"/>
                <a:ea typeface="Calibri"/>
                <a:cs typeface="Calibri"/>
                <a:sym typeface="Calibri"/>
              </a:rPr>
              <a:t>= befintlig hjärtstartare dygnet runt och helger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523300" y="282333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sv"/>
              <a:t>Beredskapsbodar - samarbete med Linköpings kommun</a:t>
            </a:r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180000" cy="305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sv"/>
              <a:t>Sjukvårdsmaterial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sv"/>
              <a:t>Matlagningsutrustning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sv"/>
              <a:t>Sanitetsutrustning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sv"/>
              <a:t>Vattenreningsutrustning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sv"/>
              <a:t>Elverk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ct val="61111"/>
              <a:buNone/>
            </a:pPr>
            <a:r>
              <a:rPr lang="sv"/>
              <a:t>Solcells-utrustning</a:t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734" y="1045934"/>
            <a:ext cx="5634932" cy="563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4" name="Rektangel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467707" y="3155840"/>
            <a:ext cx="7253836" cy="931349"/>
          </a:xfrm>
        </p:spPr>
        <p:txBody>
          <a:bodyPr/>
          <a:lstStyle/>
          <a:p>
            <a:r>
              <a:rPr lang="sv-SE" dirty="0"/>
              <a:t>Tack!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1"/>
          </p:nvPr>
        </p:nvSpPr>
        <p:spPr>
          <a:xfrm>
            <a:off x="2467707" y="4024410"/>
            <a:ext cx="7253836" cy="1407359"/>
          </a:xfrm>
        </p:spPr>
        <p:txBody>
          <a:bodyPr/>
          <a:lstStyle/>
          <a:p>
            <a:r>
              <a:rPr lang="sv-SE" dirty="0"/>
              <a:t>Vi ses på</a:t>
            </a:r>
            <a:br>
              <a:rPr lang="sv-SE" dirty="0"/>
            </a:br>
            <a:r>
              <a:rPr lang="sv-SE" dirty="0"/>
              <a:t>vretakluster.se</a:t>
            </a:r>
            <a:br>
              <a:rPr lang="sv-SE" dirty="0"/>
            </a:br>
            <a:r>
              <a:rPr lang="sv-SE" dirty="0"/>
              <a:t>facebook.se/</a:t>
            </a:r>
            <a:r>
              <a:rPr lang="sv-SE" dirty="0" err="1"/>
              <a:t>vretakluster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258" y="909082"/>
            <a:ext cx="1874729" cy="1813975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861" y="4869695"/>
            <a:ext cx="333537" cy="335635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" t="7664" r="-139" b="54940"/>
          <a:stretch/>
        </p:blipFill>
        <p:spPr>
          <a:xfrm>
            <a:off x="-16934" y="0"/>
            <a:ext cx="12225867" cy="68580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-16933" y="0"/>
            <a:ext cx="12208932" cy="6858000"/>
          </a:xfrm>
          <a:prstGeom prst="rect">
            <a:avLst/>
          </a:prstGeom>
          <a:solidFill>
            <a:schemeClr val="accent6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67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249" y="6224923"/>
            <a:ext cx="2330987" cy="53442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398" y="1924219"/>
            <a:ext cx="10506688" cy="2752839"/>
          </a:xfrm>
        </p:spPr>
        <p:txBody>
          <a:bodyPr>
            <a:normAutofit fontScale="90000"/>
          </a:bodyPr>
          <a:lstStyle/>
          <a:p>
            <a:r>
              <a:rPr lang="sv-SE" sz="4000" dirty="0"/>
              <a:t>Beredskapsodling - till nytta både individuellt och i samhället </a:t>
            </a:r>
            <a:br>
              <a:rPr lang="sv-SE" sz="4000" dirty="0"/>
            </a:br>
            <a:br>
              <a:rPr lang="sv-SE" sz="4000" dirty="0"/>
            </a:br>
            <a:r>
              <a:rPr lang="sv-SE" sz="4000" dirty="0"/>
              <a:t>med </a:t>
            </a:r>
            <a:r>
              <a:rPr lang="sv-SE" dirty="0"/>
              <a:t>Eva </a:t>
            </a:r>
            <a:r>
              <a:rPr lang="sv-SE" dirty="0" err="1"/>
              <a:t>westergren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68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81cb8f12f4_1_7"/>
          <p:cNvSpPr/>
          <p:nvPr/>
        </p:nvSpPr>
        <p:spPr>
          <a:xfrm>
            <a:off x="0" y="0"/>
            <a:ext cx="12192000" cy="5688300"/>
          </a:xfrm>
          <a:prstGeom prst="rect">
            <a:avLst/>
          </a:prstGeom>
          <a:solidFill>
            <a:srgbClr val="2753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381cb8f12f4_1_7"/>
          <p:cNvSpPr txBox="1"/>
          <p:nvPr/>
        </p:nvSpPr>
        <p:spPr>
          <a:xfrm>
            <a:off x="466128" y="6018760"/>
            <a:ext cx="470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v-SE" sz="28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Eva Westergren</a:t>
            </a:r>
            <a:endParaRPr sz="2000" b="0" i="0" u="none" strike="noStrike" cap="none">
              <a:solidFill>
                <a:srgbClr val="5015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381cb8f12f4_1_7"/>
          <p:cNvSpPr txBox="1"/>
          <p:nvPr/>
        </p:nvSpPr>
        <p:spPr>
          <a:xfrm>
            <a:off x="2013600" y="2290056"/>
            <a:ext cx="8164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Nån borde göra nåt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1cb8f12f4_1_14"/>
          <p:cNvSpPr/>
          <p:nvPr/>
        </p:nvSpPr>
        <p:spPr>
          <a:xfrm>
            <a:off x="0" y="0"/>
            <a:ext cx="12192000" cy="5688300"/>
          </a:xfrm>
          <a:prstGeom prst="rect">
            <a:avLst/>
          </a:prstGeom>
          <a:solidFill>
            <a:srgbClr val="2753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381cb8f12f4_1_14"/>
          <p:cNvSpPr txBox="1"/>
          <p:nvPr/>
        </p:nvSpPr>
        <p:spPr>
          <a:xfrm>
            <a:off x="466128" y="6018760"/>
            <a:ext cx="470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sv-SE" sz="28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Eva Westergren</a:t>
            </a:r>
            <a:endParaRPr sz="2000" b="0" i="0" u="none" strike="noStrike" cap="none">
              <a:solidFill>
                <a:srgbClr val="5015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81cb8f12f4_1_14"/>
          <p:cNvSpPr/>
          <p:nvPr/>
        </p:nvSpPr>
        <p:spPr>
          <a:xfrm>
            <a:off x="381000" y="2079401"/>
            <a:ext cx="11430000" cy="1855500"/>
          </a:xfrm>
          <a:prstGeom prst="rect">
            <a:avLst/>
          </a:prstGeom>
          <a:solidFill>
            <a:srgbClr val="2753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sv-SE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Vad gör du om….?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 descr="Mask, Värld, Coronaviruset, Sjukdom"/>
          <p:cNvPicPr preferRelativeResize="0"/>
          <p:nvPr/>
        </p:nvPicPr>
        <p:blipFill rotWithShape="1">
          <a:blip r:embed="rId3">
            <a:alphaModFix/>
          </a:blip>
          <a:srcRect t="10221" b="1022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10350907" y="6171978"/>
            <a:ext cx="1579500" cy="276900"/>
          </a:xfrm>
          <a:prstGeom prst="rect">
            <a:avLst/>
          </a:prstGeom>
          <a:solidFill>
            <a:srgbClr val="CED3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rgbClr val="501549"/>
                </a:solidFill>
                <a:latin typeface="Arial"/>
                <a:ea typeface="Arial"/>
                <a:cs typeface="Arial"/>
                <a:sym typeface="Arial"/>
              </a:rPr>
              <a:t>   Eva Westergren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/>
          <p:nvPr/>
        </p:nvSpPr>
        <p:spPr>
          <a:xfrm>
            <a:off x="9530917" y="134755"/>
            <a:ext cx="2580000" cy="26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5230381" y="843377"/>
            <a:ext cx="1553600" cy="420716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67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PÄ: Trosa kommun +projektgrupp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7423675" y="4789232"/>
            <a:ext cx="1689600" cy="318060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Kommuncoach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4061671" y="3716513"/>
            <a:ext cx="2114400" cy="543826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Odlings- och utbildningsansvarig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2"/>
          <p:cNvSpPr txBox="1"/>
          <p:nvPr/>
        </p:nvSpPr>
        <p:spPr>
          <a:xfrm>
            <a:off x="1114784" y="4789234"/>
            <a:ext cx="1553600" cy="318060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Odlingscoach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5486403" y="4789233"/>
            <a:ext cx="1553600" cy="318060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Odlingscoach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3288159" y="4789233"/>
            <a:ext cx="1553600" cy="318060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Odlingscoach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4023061" y="1785891"/>
            <a:ext cx="3968400" cy="379615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Projektledning 25+25%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9008199" y="5387487"/>
            <a:ext cx="1209200" cy="256505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Förskolor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6236352" y="5387511"/>
            <a:ext cx="1223600" cy="256505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LSS/SFI/AMIE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5917317" y="6015521"/>
            <a:ext cx="5495600" cy="318060"/>
          </a:xfrm>
          <a:prstGeom prst="rect">
            <a:avLst/>
          </a:prstGeom>
          <a:noFill/>
          <a:ln w="143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Deltagare i coachning/kurser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414292" y="6015521"/>
            <a:ext cx="5446400" cy="318060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Allmänheten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48344" y="22662"/>
            <a:ext cx="2104800" cy="646290"/>
          </a:xfrm>
          <a:prstGeom prst="rect">
            <a:avLst/>
          </a:prstGeom>
          <a:noFill/>
          <a:ln w="143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CC99FF"/>
                </a:solidFill>
                <a:latin typeface="Calibri"/>
                <a:ea typeface="Calibri"/>
                <a:cs typeface="Calibri"/>
                <a:sym typeface="Calibri"/>
              </a:rPr>
              <a:t>Finansiär Leader Sörmlandskusten/ Jordbruksverket/EU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9530917" y="924227"/>
            <a:ext cx="1664000" cy="461624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Länsstyrelsen i Södermanland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9530917" y="1455291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Civilförsvarsförbundet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9530919" y="366651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Region Södermanland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9517599" y="2117821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Andra kommuner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9517600" y="1784124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Lottakåren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Google Shape;129;p22"/>
          <p:cNvCxnSpPr>
            <a:stCxn id="126" idx="1"/>
            <a:endCxn id="118" idx="3"/>
          </p:cNvCxnSpPr>
          <p:nvPr/>
        </p:nvCxnSpPr>
        <p:spPr>
          <a:xfrm flipH="1">
            <a:off x="7991319" y="505131"/>
            <a:ext cx="1539600" cy="1470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0" name="Google Shape;130;p22"/>
          <p:cNvCxnSpPr>
            <a:stCxn id="124" idx="1"/>
            <a:endCxn id="118" idx="3"/>
          </p:cNvCxnSpPr>
          <p:nvPr/>
        </p:nvCxnSpPr>
        <p:spPr>
          <a:xfrm flipH="1">
            <a:off x="7991317" y="1155039"/>
            <a:ext cx="1539600" cy="820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1" name="Google Shape;131;p22"/>
          <p:cNvCxnSpPr>
            <a:stCxn id="125" idx="1"/>
            <a:endCxn id="118" idx="3"/>
          </p:cNvCxnSpPr>
          <p:nvPr/>
        </p:nvCxnSpPr>
        <p:spPr>
          <a:xfrm flipH="1">
            <a:off x="7991317" y="1593771"/>
            <a:ext cx="1539600" cy="381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2" name="Google Shape;132;p22"/>
          <p:cNvCxnSpPr>
            <a:stCxn id="128" idx="1"/>
            <a:endCxn id="118" idx="3"/>
          </p:cNvCxnSpPr>
          <p:nvPr/>
        </p:nvCxnSpPr>
        <p:spPr>
          <a:xfrm flipH="1">
            <a:off x="7991500" y="1922604"/>
            <a:ext cx="1526100" cy="53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3" name="Google Shape;133;p22"/>
          <p:cNvCxnSpPr>
            <a:stCxn id="127" idx="1"/>
            <a:endCxn id="118" idx="3"/>
          </p:cNvCxnSpPr>
          <p:nvPr/>
        </p:nvCxnSpPr>
        <p:spPr>
          <a:xfrm rot="10800000">
            <a:off x="7991499" y="1975801"/>
            <a:ext cx="1526100" cy="28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4" name="Google Shape;134;p22"/>
          <p:cNvCxnSpPr>
            <a:stCxn id="118" idx="2"/>
            <a:endCxn id="114" idx="0"/>
          </p:cNvCxnSpPr>
          <p:nvPr/>
        </p:nvCxnSpPr>
        <p:spPr>
          <a:xfrm flipH="1">
            <a:off x="5118961" y="2165506"/>
            <a:ext cx="888300" cy="15510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5" name="Google Shape;135;p22"/>
          <p:cNvCxnSpPr>
            <a:stCxn id="114" idx="2"/>
            <a:endCxn id="113" idx="0"/>
          </p:cNvCxnSpPr>
          <p:nvPr/>
        </p:nvCxnSpPr>
        <p:spPr>
          <a:xfrm rot="-5400000" flipH="1">
            <a:off x="6429271" y="2949939"/>
            <a:ext cx="528900" cy="31497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6" name="Google Shape;136;p22"/>
          <p:cNvCxnSpPr>
            <a:stCxn id="115" idx="2"/>
            <a:endCxn id="121" idx="0"/>
          </p:cNvCxnSpPr>
          <p:nvPr/>
        </p:nvCxnSpPr>
        <p:spPr>
          <a:xfrm rot="-5400000" flipH="1">
            <a:off x="4824234" y="2174644"/>
            <a:ext cx="908100" cy="67734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7" name="Google Shape;137;p22"/>
          <p:cNvCxnSpPr/>
          <p:nvPr/>
        </p:nvCxnSpPr>
        <p:spPr>
          <a:xfrm>
            <a:off x="2153105" y="375419"/>
            <a:ext cx="3817200" cy="487200"/>
          </a:xfrm>
          <a:prstGeom prst="bentConnector2">
            <a:avLst/>
          </a:prstGeom>
          <a:noFill/>
          <a:ln w="14300" cap="flat" cmpd="sng">
            <a:solidFill>
              <a:srgbClr val="7030A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8" name="Google Shape;138;p22"/>
          <p:cNvSpPr txBox="1"/>
          <p:nvPr/>
        </p:nvSpPr>
        <p:spPr>
          <a:xfrm>
            <a:off x="54007" y="3530799"/>
            <a:ext cx="1574000" cy="338514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Odlingsnätverk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55111" y="3033539"/>
            <a:ext cx="1476000" cy="338514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Evenemang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2965672" y="3116762"/>
            <a:ext cx="1553600" cy="318060"/>
          </a:xfrm>
          <a:prstGeom prst="rect">
            <a:avLst/>
          </a:prstGeom>
          <a:noFill/>
          <a:ln w="143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Digital utbildning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1763233" y="1107469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Lokala föreningar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1759847" y="1398057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Lokala handlare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1763233" y="1697466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Lokala Företag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1770263" y="1998222"/>
            <a:ext cx="1664000" cy="276959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Studiefrämjandet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22"/>
          <p:cNvCxnSpPr>
            <a:stCxn id="118" idx="1"/>
            <a:endCxn id="141" idx="3"/>
          </p:cNvCxnSpPr>
          <p:nvPr/>
        </p:nvCxnSpPr>
        <p:spPr>
          <a:xfrm rot="10800000">
            <a:off x="3427261" y="1246099"/>
            <a:ext cx="595800" cy="729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6" name="Google Shape;146;p22"/>
          <p:cNvCxnSpPr>
            <a:stCxn id="118" idx="1"/>
            <a:endCxn id="142" idx="3"/>
          </p:cNvCxnSpPr>
          <p:nvPr/>
        </p:nvCxnSpPr>
        <p:spPr>
          <a:xfrm rot="10800000">
            <a:off x="3423961" y="1536499"/>
            <a:ext cx="599100" cy="439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7" name="Google Shape;147;p22"/>
          <p:cNvCxnSpPr>
            <a:stCxn id="118" idx="1"/>
            <a:endCxn id="143" idx="3"/>
          </p:cNvCxnSpPr>
          <p:nvPr/>
        </p:nvCxnSpPr>
        <p:spPr>
          <a:xfrm rot="10800000">
            <a:off x="3427261" y="1835899"/>
            <a:ext cx="595800" cy="139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8" name="Google Shape;148;p22"/>
          <p:cNvCxnSpPr>
            <a:stCxn id="118" idx="1"/>
            <a:endCxn id="144" idx="3"/>
          </p:cNvCxnSpPr>
          <p:nvPr/>
        </p:nvCxnSpPr>
        <p:spPr>
          <a:xfrm flipH="1">
            <a:off x="3434161" y="1975699"/>
            <a:ext cx="588900" cy="161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9" name="Google Shape;149;p22"/>
          <p:cNvCxnSpPr>
            <a:endCxn id="139" idx="0"/>
          </p:cNvCxnSpPr>
          <p:nvPr/>
        </p:nvCxnSpPr>
        <p:spPr>
          <a:xfrm flipH="1">
            <a:off x="793111" y="917939"/>
            <a:ext cx="4429500" cy="2115600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" name="Google Shape;150;p22"/>
          <p:cNvCxnSpPr>
            <a:stCxn id="151" idx="2"/>
          </p:cNvCxnSpPr>
          <p:nvPr/>
        </p:nvCxnSpPr>
        <p:spPr>
          <a:xfrm flipH="1">
            <a:off x="819833" y="4338891"/>
            <a:ext cx="9600" cy="165990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2" name="Google Shape;152;p22"/>
          <p:cNvCxnSpPr>
            <a:stCxn id="139" idx="2"/>
            <a:endCxn id="138" idx="0"/>
          </p:cNvCxnSpPr>
          <p:nvPr/>
        </p:nvCxnSpPr>
        <p:spPr>
          <a:xfrm>
            <a:off x="793111" y="3372053"/>
            <a:ext cx="48000" cy="15870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" name="Google Shape;153;p22"/>
          <p:cNvCxnSpPr>
            <a:stCxn id="118" idx="1"/>
            <a:endCxn id="139" idx="3"/>
          </p:cNvCxnSpPr>
          <p:nvPr/>
        </p:nvCxnSpPr>
        <p:spPr>
          <a:xfrm flipH="1">
            <a:off x="1531261" y="1975699"/>
            <a:ext cx="2491800" cy="1227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4" name="Google Shape;154;p22"/>
          <p:cNvCxnSpPr>
            <a:stCxn id="118" idx="1"/>
            <a:endCxn id="138" idx="3"/>
          </p:cNvCxnSpPr>
          <p:nvPr/>
        </p:nvCxnSpPr>
        <p:spPr>
          <a:xfrm flipH="1">
            <a:off x="1627861" y="1975699"/>
            <a:ext cx="2395200" cy="172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5" name="Google Shape;155;p22"/>
          <p:cNvSpPr txBox="1"/>
          <p:nvPr/>
        </p:nvSpPr>
        <p:spPr>
          <a:xfrm>
            <a:off x="9514469" y="2930490"/>
            <a:ext cx="1664000" cy="276959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Folder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22"/>
          <p:cNvCxnSpPr>
            <a:stCxn id="118" idx="3"/>
            <a:endCxn id="155" idx="1"/>
          </p:cNvCxnSpPr>
          <p:nvPr/>
        </p:nvCxnSpPr>
        <p:spPr>
          <a:xfrm>
            <a:off x="7991461" y="1975699"/>
            <a:ext cx="1523100" cy="1093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7" name="Google Shape;157;p22"/>
          <p:cNvSpPr txBox="1"/>
          <p:nvPr/>
        </p:nvSpPr>
        <p:spPr>
          <a:xfrm>
            <a:off x="7540539" y="5387488"/>
            <a:ext cx="1419200" cy="256505"/>
          </a:xfrm>
          <a:prstGeom prst="rect">
            <a:avLst/>
          </a:prstGeom>
          <a:noFill/>
          <a:ln w="14300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67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Äldreboenden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22"/>
          <p:cNvCxnSpPr>
            <a:stCxn id="112" idx="2"/>
            <a:endCxn id="118" idx="0"/>
          </p:cNvCxnSpPr>
          <p:nvPr/>
        </p:nvCxnSpPr>
        <p:spPr>
          <a:xfrm>
            <a:off x="6007181" y="1264093"/>
            <a:ext cx="0" cy="521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9" name="Google Shape;159;p22"/>
          <p:cNvCxnSpPr>
            <a:stCxn id="155" idx="3"/>
            <a:endCxn id="122" idx="2"/>
          </p:cNvCxnSpPr>
          <p:nvPr/>
        </p:nvCxnSpPr>
        <p:spPr>
          <a:xfrm flipH="1">
            <a:off x="3137569" y="3068970"/>
            <a:ext cx="8040900" cy="3264600"/>
          </a:xfrm>
          <a:prstGeom prst="bentConnector4">
            <a:avLst>
              <a:gd name="adj1" fmla="val -2843"/>
              <a:gd name="adj2" fmla="val 107002"/>
            </a:avLst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0" name="Google Shape;160;p22"/>
          <p:cNvSpPr txBox="1"/>
          <p:nvPr/>
        </p:nvSpPr>
        <p:spPr>
          <a:xfrm>
            <a:off x="6644269" y="2653492"/>
            <a:ext cx="1156000" cy="318060"/>
          </a:xfrm>
          <a:prstGeom prst="rect">
            <a:avLst/>
          </a:prstGeom>
          <a:noFill/>
          <a:ln w="143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Metodbok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p22"/>
          <p:cNvCxnSpPr>
            <a:stCxn id="128" idx="3"/>
          </p:cNvCxnSpPr>
          <p:nvPr/>
        </p:nvCxnSpPr>
        <p:spPr>
          <a:xfrm rot="10800000" flipH="1">
            <a:off x="11181600" y="1732704"/>
            <a:ext cx="243900" cy="18990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2" name="Google Shape;162;p22"/>
          <p:cNvCxnSpPr>
            <a:stCxn id="125" idx="3"/>
          </p:cNvCxnSpPr>
          <p:nvPr/>
        </p:nvCxnSpPr>
        <p:spPr>
          <a:xfrm>
            <a:off x="11194917" y="1593771"/>
            <a:ext cx="231900" cy="16020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3" name="Google Shape;163;p22"/>
          <p:cNvSpPr txBox="1"/>
          <p:nvPr/>
        </p:nvSpPr>
        <p:spPr>
          <a:xfrm>
            <a:off x="10802647" y="6526526"/>
            <a:ext cx="1016000" cy="37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933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Eva Westergren 2024 01 05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9517599" y="2525962"/>
            <a:ext cx="1673600" cy="276959"/>
          </a:xfrm>
          <a:prstGeom prst="rect">
            <a:avLst/>
          </a:prstGeom>
          <a:noFill/>
          <a:ln w="14300" cap="flat" cmpd="sng">
            <a:solidFill>
              <a:srgbClr val="8DA9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Aktörskonferenser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9514469" y="4248225"/>
            <a:ext cx="1680400" cy="276959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Rekrytering Frivilligorg.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9517599" y="3781103"/>
            <a:ext cx="1673600" cy="276959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Beredskapsveckan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9517600" y="3344591"/>
            <a:ext cx="1664000" cy="276959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Beredskap i projektet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22"/>
          <p:cNvCxnSpPr>
            <a:endCxn id="160" idx="3"/>
          </p:cNvCxnSpPr>
          <p:nvPr/>
        </p:nvCxnSpPr>
        <p:spPr>
          <a:xfrm flipH="1">
            <a:off x="7800269" y="1965022"/>
            <a:ext cx="233100" cy="847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9" name="Google Shape;169;p22"/>
          <p:cNvCxnSpPr/>
          <p:nvPr/>
        </p:nvCxnSpPr>
        <p:spPr>
          <a:xfrm rot="10800000">
            <a:off x="6784301" y="5192111"/>
            <a:ext cx="2792800" cy="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22"/>
          <p:cNvCxnSpPr/>
          <p:nvPr/>
        </p:nvCxnSpPr>
        <p:spPr>
          <a:xfrm flipH="1">
            <a:off x="6785215" y="5192109"/>
            <a:ext cx="3600" cy="1952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1" name="Google Shape;171;p22"/>
          <p:cNvCxnSpPr/>
          <p:nvPr/>
        </p:nvCxnSpPr>
        <p:spPr>
          <a:xfrm flipH="1">
            <a:off x="9575707" y="5197363"/>
            <a:ext cx="3600" cy="1952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2" name="Google Shape;172;p22"/>
          <p:cNvCxnSpPr/>
          <p:nvPr/>
        </p:nvCxnSpPr>
        <p:spPr>
          <a:xfrm flipH="1">
            <a:off x="8230387" y="5186855"/>
            <a:ext cx="3600" cy="1952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3" name="Google Shape;173;p22"/>
          <p:cNvCxnSpPr/>
          <p:nvPr/>
        </p:nvCxnSpPr>
        <p:spPr>
          <a:xfrm flipH="1">
            <a:off x="8219875" y="4997675"/>
            <a:ext cx="3600" cy="1952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4" name="Google Shape;174;p22"/>
          <p:cNvCxnSpPr/>
          <p:nvPr/>
        </p:nvCxnSpPr>
        <p:spPr>
          <a:xfrm flipH="1">
            <a:off x="1891151" y="4582511"/>
            <a:ext cx="3227700" cy="195900"/>
          </a:xfrm>
          <a:prstGeom prst="bentConnector2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5" name="Google Shape;175;p22"/>
          <p:cNvCxnSpPr>
            <a:endCxn id="117" idx="0"/>
          </p:cNvCxnSpPr>
          <p:nvPr/>
        </p:nvCxnSpPr>
        <p:spPr>
          <a:xfrm>
            <a:off x="4061659" y="4582533"/>
            <a:ext cx="3300" cy="2067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6" name="Google Shape;176;p22"/>
          <p:cNvCxnSpPr/>
          <p:nvPr/>
        </p:nvCxnSpPr>
        <p:spPr>
          <a:xfrm>
            <a:off x="6253072" y="4577255"/>
            <a:ext cx="3200" cy="2068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7" name="Google Shape;177;p22"/>
          <p:cNvCxnSpPr>
            <a:stCxn id="117" idx="2"/>
          </p:cNvCxnSpPr>
          <p:nvPr/>
        </p:nvCxnSpPr>
        <p:spPr>
          <a:xfrm flipH="1">
            <a:off x="4061659" y="5107293"/>
            <a:ext cx="3300" cy="6834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8" name="Google Shape;178;p22"/>
          <p:cNvCxnSpPr/>
          <p:nvPr/>
        </p:nvCxnSpPr>
        <p:spPr>
          <a:xfrm>
            <a:off x="6021609" y="5107517"/>
            <a:ext cx="0" cy="681200"/>
          </a:xfrm>
          <a:prstGeom prst="straightConnector1">
            <a:avLst/>
          </a:prstGeom>
          <a:noFill/>
          <a:ln w="952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9" name="Google Shape;179;p22"/>
          <p:cNvCxnSpPr>
            <a:endCxn id="121" idx="3"/>
          </p:cNvCxnSpPr>
          <p:nvPr/>
        </p:nvCxnSpPr>
        <p:spPr>
          <a:xfrm rot="10800000">
            <a:off x="11412917" y="6174551"/>
            <a:ext cx="630000" cy="0"/>
          </a:xfrm>
          <a:prstGeom prst="straightConnector1">
            <a:avLst/>
          </a:prstGeom>
          <a:noFill/>
          <a:ln w="9525" cap="flat" cmpd="sng">
            <a:solidFill>
              <a:srgbClr val="BF9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0" name="Google Shape;180;p22"/>
          <p:cNvCxnSpPr>
            <a:stCxn id="118" idx="1"/>
            <a:endCxn id="140" idx="0"/>
          </p:cNvCxnSpPr>
          <p:nvPr/>
        </p:nvCxnSpPr>
        <p:spPr>
          <a:xfrm flipH="1">
            <a:off x="3742561" y="1975699"/>
            <a:ext cx="280500" cy="1141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1" name="Google Shape;181;p22"/>
          <p:cNvCxnSpPr/>
          <p:nvPr/>
        </p:nvCxnSpPr>
        <p:spPr>
          <a:xfrm rot="10800000" flipH="1">
            <a:off x="11412597" y="1732535"/>
            <a:ext cx="630000" cy="760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22"/>
          <p:cNvCxnSpPr/>
          <p:nvPr/>
        </p:nvCxnSpPr>
        <p:spPr>
          <a:xfrm>
            <a:off x="12063601" y="1732291"/>
            <a:ext cx="0" cy="133680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22"/>
          <p:cNvCxnSpPr/>
          <p:nvPr/>
        </p:nvCxnSpPr>
        <p:spPr>
          <a:xfrm>
            <a:off x="11239177" y="4404503"/>
            <a:ext cx="824400" cy="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4" name="Google Shape;184;p22"/>
          <p:cNvCxnSpPr/>
          <p:nvPr/>
        </p:nvCxnSpPr>
        <p:spPr>
          <a:xfrm>
            <a:off x="11212901" y="3905263"/>
            <a:ext cx="824400" cy="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22"/>
          <p:cNvCxnSpPr/>
          <p:nvPr/>
        </p:nvCxnSpPr>
        <p:spPr>
          <a:xfrm>
            <a:off x="11249689" y="3479595"/>
            <a:ext cx="824400" cy="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22"/>
          <p:cNvCxnSpPr>
            <a:stCxn id="118" idx="3"/>
            <a:endCxn id="165" idx="1"/>
          </p:cNvCxnSpPr>
          <p:nvPr/>
        </p:nvCxnSpPr>
        <p:spPr>
          <a:xfrm>
            <a:off x="7991461" y="1975699"/>
            <a:ext cx="1523100" cy="2411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7" name="Google Shape;187;p22"/>
          <p:cNvCxnSpPr>
            <a:stCxn id="118" idx="3"/>
            <a:endCxn id="166" idx="1"/>
          </p:cNvCxnSpPr>
          <p:nvPr/>
        </p:nvCxnSpPr>
        <p:spPr>
          <a:xfrm>
            <a:off x="7991461" y="1975699"/>
            <a:ext cx="1526100" cy="1944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8" name="Google Shape;188;p22"/>
          <p:cNvCxnSpPr>
            <a:stCxn id="118" idx="3"/>
            <a:endCxn id="167" idx="1"/>
          </p:cNvCxnSpPr>
          <p:nvPr/>
        </p:nvCxnSpPr>
        <p:spPr>
          <a:xfrm>
            <a:off x="7991461" y="1975699"/>
            <a:ext cx="1526100" cy="1507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9" name="Google Shape;189;p22"/>
          <p:cNvCxnSpPr>
            <a:stCxn id="118" idx="3"/>
            <a:endCxn id="164" idx="1"/>
          </p:cNvCxnSpPr>
          <p:nvPr/>
        </p:nvCxnSpPr>
        <p:spPr>
          <a:xfrm>
            <a:off x="7991461" y="1975699"/>
            <a:ext cx="1526100" cy="68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1" name="Google Shape;151;p22"/>
          <p:cNvSpPr txBox="1"/>
          <p:nvPr/>
        </p:nvSpPr>
        <p:spPr>
          <a:xfrm>
            <a:off x="52633" y="4020831"/>
            <a:ext cx="1553600" cy="318060"/>
          </a:xfrm>
          <a:prstGeom prst="rect">
            <a:avLst/>
          </a:prstGeom>
          <a:noFill/>
          <a:ln w="143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67" b="0" i="0" u="none" strike="noStrike" cap="non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Kurser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p22"/>
          <p:cNvCxnSpPr/>
          <p:nvPr/>
        </p:nvCxnSpPr>
        <p:spPr>
          <a:xfrm>
            <a:off x="90847" y="4328607"/>
            <a:ext cx="0" cy="2382800"/>
          </a:xfrm>
          <a:prstGeom prst="straightConnector1">
            <a:avLst/>
          </a:prstGeom>
          <a:noFill/>
          <a:ln w="9525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2"/>
          <p:cNvCxnSpPr/>
          <p:nvPr/>
        </p:nvCxnSpPr>
        <p:spPr>
          <a:xfrm>
            <a:off x="90847" y="6684179"/>
            <a:ext cx="8574000" cy="0"/>
          </a:xfrm>
          <a:prstGeom prst="straightConnector1">
            <a:avLst/>
          </a:prstGeom>
          <a:noFill/>
          <a:ln w="9525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2"/>
          <p:cNvCxnSpPr>
            <a:endCxn id="121" idx="2"/>
          </p:cNvCxnSpPr>
          <p:nvPr/>
        </p:nvCxnSpPr>
        <p:spPr>
          <a:xfrm rot="10800000">
            <a:off x="8665117" y="6333581"/>
            <a:ext cx="0" cy="387900"/>
          </a:xfrm>
          <a:prstGeom prst="straightConnector1">
            <a:avLst/>
          </a:prstGeom>
          <a:noFill/>
          <a:ln w="9525" cap="flat" cmpd="sng">
            <a:solidFill>
              <a:srgbClr val="BF9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3" name="Google Shape;193;p22"/>
          <p:cNvCxnSpPr>
            <a:stCxn id="118" idx="1"/>
            <a:endCxn id="151" idx="3"/>
          </p:cNvCxnSpPr>
          <p:nvPr/>
        </p:nvCxnSpPr>
        <p:spPr>
          <a:xfrm flipH="1">
            <a:off x="1606261" y="1975699"/>
            <a:ext cx="2416800" cy="2204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4" name="Google Shape;194;p22"/>
          <p:cNvSpPr txBox="1"/>
          <p:nvPr/>
        </p:nvSpPr>
        <p:spPr>
          <a:xfrm>
            <a:off x="7133773" y="396203"/>
            <a:ext cx="2104800" cy="276959"/>
          </a:xfrm>
          <a:prstGeom prst="rect">
            <a:avLst/>
          </a:prstGeom>
          <a:noFill/>
          <a:ln w="143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CC99FF"/>
                </a:solidFill>
                <a:latin typeface="Calibri"/>
                <a:ea typeface="Calibri"/>
                <a:cs typeface="Calibri"/>
                <a:sym typeface="Calibri"/>
              </a:rPr>
              <a:t>Ekonomi och administration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22"/>
          <p:cNvCxnSpPr>
            <a:stCxn id="118" idx="3"/>
            <a:endCxn id="194" idx="2"/>
          </p:cNvCxnSpPr>
          <p:nvPr/>
        </p:nvCxnSpPr>
        <p:spPr>
          <a:xfrm rot="10800000" flipH="1">
            <a:off x="7991461" y="673099"/>
            <a:ext cx="194700" cy="1302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6" name="Google Shape;196;p22"/>
          <p:cNvCxnSpPr/>
          <p:nvPr/>
        </p:nvCxnSpPr>
        <p:spPr>
          <a:xfrm flipH="1">
            <a:off x="786612" y="3871331"/>
            <a:ext cx="1200" cy="158800"/>
          </a:xfrm>
          <a:prstGeom prst="straightConnector1">
            <a:avLst/>
          </a:prstGeom>
          <a:noFill/>
          <a:ln w="952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22"/>
          <p:cNvSpPr txBox="1"/>
          <p:nvPr/>
        </p:nvSpPr>
        <p:spPr>
          <a:xfrm>
            <a:off x="6533100" y="3369992"/>
            <a:ext cx="1664000" cy="276959"/>
          </a:xfrm>
          <a:prstGeom prst="rect">
            <a:avLst/>
          </a:prstGeom>
          <a:noFill/>
          <a:ln w="143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Påverkansarbete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8" name="Google Shape;198;p22"/>
          <p:cNvCxnSpPr>
            <a:stCxn id="118" idx="3"/>
          </p:cNvCxnSpPr>
          <p:nvPr/>
        </p:nvCxnSpPr>
        <p:spPr>
          <a:xfrm flipH="1">
            <a:off x="7800361" y="1975699"/>
            <a:ext cx="191100" cy="1374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ema">
  <a:themeElements>
    <a:clrScheme name="Anpassat 19">
      <a:dk1>
        <a:srgbClr val="000000"/>
      </a:dk1>
      <a:lt1>
        <a:srgbClr val="FFFFFF"/>
      </a:lt1>
      <a:dk2>
        <a:srgbClr val="358557"/>
      </a:dk2>
      <a:lt2>
        <a:srgbClr val="FFFFFF"/>
      </a:lt2>
      <a:accent1>
        <a:srgbClr val="358557"/>
      </a:accent1>
      <a:accent2>
        <a:srgbClr val="004057"/>
      </a:accent2>
      <a:accent3>
        <a:srgbClr val="CFAB4C"/>
      </a:accent3>
      <a:accent4>
        <a:srgbClr val="AF4E4F"/>
      </a:accent4>
      <a:accent5>
        <a:srgbClr val="336678"/>
      </a:accent5>
      <a:accent6>
        <a:srgbClr val="DDDDDD"/>
      </a:accent6>
      <a:hlink>
        <a:srgbClr val="000000"/>
      </a:hlink>
      <a:folHlink>
        <a:srgbClr val="004057"/>
      </a:folHlink>
    </a:clrScheme>
    <a:fontScheme name="Vreta Kluster 202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BD52C34-0D1D-427D-BC40-1AE6EA4AA061}" vid="{FDE44D4C-7BB9-496D-BC48-6668BBCC145D}"/>
    </a:ext>
  </a:extLst>
</a:theme>
</file>

<file path=ppt/theme/theme6.xml><?xml version="1.0" encoding="utf-8"?>
<a:theme xmlns:a="http://schemas.openxmlformats.org/drawingml/2006/main" name="Sida med linje nertill">
  <a:themeElements>
    <a:clrScheme name="Cirkulär kraftsaml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D583"/>
      </a:accent1>
      <a:accent2>
        <a:srgbClr val="72A94E"/>
      </a:accent2>
      <a:accent3>
        <a:srgbClr val="64C2C8"/>
      </a:accent3>
      <a:accent4>
        <a:srgbClr val="304A76"/>
      </a:accent4>
      <a:accent5>
        <a:srgbClr val="BE4E90"/>
      </a:accent5>
      <a:accent6>
        <a:srgbClr val="BCD583"/>
      </a:accent6>
      <a:hlink>
        <a:srgbClr val="64C2C8"/>
      </a:hlink>
      <a:folHlink>
        <a:srgbClr val="304A7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l CKÖ231006" id="{1DD9183B-DF70-4F5A-9143-65C2453E1FA4}" vid="{27987A1A-4819-407B-AB20-C33F26AC6001}"/>
    </a:ext>
  </a:extLst>
</a:theme>
</file>

<file path=ppt/theme/theme7.xml><?xml version="1.0" encoding="utf-8"?>
<a:theme xmlns:a="http://schemas.openxmlformats.org/drawingml/2006/main" name="Start, kapitelstart och avslut">
  <a:themeElements>
    <a:clrScheme name="cirkulär_test1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BCD583"/>
      </a:accent1>
      <a:accent2>
        <a:srgbClr val="72A94E"/>
      </a:accent2>
      <a:accent3>
        <a:srgbClr val="64C2C8"/>
      </a:accent3>
      <a:accent4>
        <a:srgbClr val="304A76"/>
      </a:accent4>
      <a:accent5>
        <a:srgbClr val="BE4E90"/>
      </a:accent5>
      <a:accent6>
        <a:srgbClr val="BCD583"/>
      </a:accent6>
      <a:hlink>
        <a:srgbClr val="BE4E90"/>
      </a:hlink>
      <a:folHlink>
        <a:srgbClr val="304A7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l CKÖ231006" id="{1DD9183B-DF70-4F5A-9143-65C2453E1FA4}" vid="{BA5A8BD4-394A-4252-9BD7-3FA85787A604}"/>
    </a:ext>
  </a:extLst>
</a:theme>
</file>

<file path=ppt/theme/theme8.xml><?xml version="1.0" encoding="utf-8"?>
<a:theme xmlns:a="http://schemas.openxmlformats.org/drawingml/2006/main" name="2_Grönt tema">
  <a:themeElements>
    <a:clrScheme name="Anpassat 19">
      <a:dk1>
        <a:srgbClr val="000000"/>
      </a:dk1>
      <a:lt1>
        <a:srgbClr val="FFFFFF"/>
      </a:lt1>
      <a:dk2>
        <a:srgbClr val="358557"/>
      </a:dk2>
      <a:lt2>
        <a:srgbClr val="FFFFFF"/>
      </a:lt2>
      <a:accent1>
        <a:srgbClr val="358557"/>
      </a:accent1>
      <a:accent2>
        <a:srgbClr val="004057"/>
      </a:accent2>
      <a:accent3>
        <a:srgbClr val="CFAB4C"/>
      </a:accent3>
      <a:accent4>
        <a:srgbClr val="AF4E4F"/>
      </a:accent4>
      <a:accent5>
        <a:srgbClr val="336678"/>
      </a:accent5>
      <a:accent6>
        <a:srgbClr val="DDDDDD"/>
      </a:accent6>
      <a:hlink>
        <a:srgbClr val="000000"/>
      </a:hlink>
      <a:folHlink>
        <a:srgbClr val="004057"/>
      </a:folHlink>
    </a:clrScheme>
    <a:fontScheme name="Vreta Kluster 202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BD52C34-0D1D-427D-BC40-1AE6EA4AA061}" vid="{C4BBD55B-B817-48E8-A5A1-4076E9D1B56B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E7526FFEE8604DB5B5BD55C1AACE0B" ma:contentTypeVersion="13" ma:contentTypeDescription="Skapa ett nytt dokument." ma:contentTypeScope="" ma:versionID="51a5190e3987d6d47d572ee301a60524">
  <xsd:schema xmlns:xsd="http://www.w3.org/2001/XMLSchema" xmlns:xs="http://www.w3.org/2001/XMLSchema" xmlns:p="http://schemas.microsoft.com/office/2006/metadata/properties" xmlns:ns2="4e6e695d-b4b5-4812-94ad-c32f8023a531" xmlns:ns3="7c51aa56-4107-4b3e-a6a0-37789d8f3358" targetNamespace="http://schemas.microsoft.com/office/2006/metadata/properties" ma:root="true" ma:fieldsID="24e31709cf3e1c884d954eedb94d454c" ns2:_="" ns3:_="">
    <xsd:import namespace="4e6e695d-b4b5-4812-94ad-c32f8023a531"/>
    <xsd:import namespace="7c51aa56-4107-4b3e-a6a0-37789d8f33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6e695d-b4b5-4812-94ad-c32f8023a5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ildmarkeringar" ma:readOnly="false" ma:fieldId="{5cf76f15-5ced-4ddc-b409-7134ff3c332f}" ma:taxonomyMulti="true" ma:sspId="e40a80af-298c-45c2-bb07-2510b0a3a0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1aa56-4107-4b3e-a6a0-37789d8f335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fe023b1-de4f-42dd-a5c0-8eabde9bf157}" ma:internalName="TaxCatchAll" ma:showField="CatchAllData" ma:web="7c51aa56-4107-4b3e-a6a0-37789d8f33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51aa56-4107-4b3e-a6a0-37789d8f3358" xsi:nil="true"/>
    <lcf76f155ced4ddcb4097134ff3c332f xmlns="4e6e695d-b4b5-4812-94ad-c32f8023a5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DA1239-13F9-47F7-A3E5-411871262D6A}"/>
</file>

<file path=customXml/itemProps2.xml><?xml version="1.0" encoding="utf-8"?>
<ds:datastoreItem xmlns:ds="http://schemas.openxmlformats.org/officeDocument/2006/customXml" ds:itemID="{FCE50EA8-B146-4AA5-8257-A4C10DE7720E}"/>
</file>

<file path=customXml/itemProps3.xml><?xml version="1.0" encoding="utf-8"?>
<ds:datastoreItem xmlns:ds="http://schemas.openxmlformats.org/officeDocument/2006/customXml" ds:itemID="{AAB12CFB-E5D7-48CB-A1E6-4045F14081CB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1344</Words>
  <Application>Microsoft Office PowerPoint</Application>
  <PresentationFormat>Bredbild</PresentationFormat>
  <Paragraphs>325</Paragraphs>
  <Slides>49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49</vt:i4>
      </vt:variant>
    </vt:vector>
  </HeadingPairs>
  <TitlesOfParts>
    <vt:vector size="65" baseType="lpstr">
      <vt:lpstr>Play</vt:lpstr>
      <vt:lpstr>Arial</vt:lpstr>
      <vt:lpstr>Verdana</vt:lpstr>
      <vt:lpstr>Aptos Display</vt:lpstr>
      <vt:lpstr>Calibri</vt:lpstr>
      <vt:lpstr>Noto Sans Symbols</vt:lpstr>
      <vt:lpstr>Aptos</vt:lpstr>
      <vt:lpstr>Gill Sans MT</vt:lpstr>
      <vt:lpstr>Office-tema</vt:lpstr>
      <vt:lpstr>Office tema</vt:lpstr>
      <vt:lpstr>1_Office-tema</vt:lpstr>
      <vt:lpstr>Simple Light</vt:lpstr>
      <vt:lpstr>4_Office-tema</vt:lpstr>
      <vt:lpstr>Sida med linje nertill</vt:lpstr>
      <vt:lpstr>Start, kapitelstart och avslut</vt:lpstr>
      <vt:lpstr>2_Grönt tema</vt:lpstr>
      <vt:lpstr>Beredskapsodling och hemberedskap</vt:lpstr>
      <vt:lpstr>Cirkulär kraftsamling i Östergötland och Örebro län</vt:lpstr>
      <vt:lpstr>Vi möjliggör projektets genomförande</vt:lpstr>
      <vt:lpstr>17.25-17.55 Beredskapsodling - till nytta både individuellt och i samhället, Eva westergren  17.55 – 18.15 Paus  18.15-19.00 Byalaget som motor för hemberedskap i lokalsamhället  19.00-19.15 Diskussion  </vt:lpstr>
      <vt:lpstr>Beredskapsodling - till nytta både individuellt och i samhället   med Eva westergren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.</vt:lpstr>
      <vt:lpstr>.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Byalag 1050 - en motor för hemberedskap i lokalsamhället  med Robert Norling, byalaget 1050</vt:lpstr>
      <vt:lpstr>PowerPoint-presentation</vt:lpstr>
      <vt:lpstr>PowerPoint-presentation</vt:lpstr>
      <vt:lpstr>PowerPoint-presentation</vt:lpstr>
      <vt:lpstr>PowerPoint-presentation</vt:lpstr>
      <vt:lpstr>Kunskap, en nyckel till att skapa samhällsförändring  med magnus kempe, byalaget 1050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Kunskap –  En nyckel för att skapa samhällsförändring</vt:lpstr>
      <vt:lpstr>Vad är det för bär?</vt:lpstr>
      <vt:lpstr>Tak/regnvatten referensanläggning med många vinnare  med Bengt Larsson, Byalag 1050</vt:lpstr>
      <vt:lpstr>Ett extremare väder påverkar samhället!</vt:lpstr>
      <vt:lpstr>Byalag 1050 Referensanläggning Tak/Regnvatten</vt:lpstr>
      <vt:lpstr>Två samhällsintressen förenas 1 + 1 = 3</vt:lpstr>
      <vt:lpstr>Många vinnare!</vt:lpstr>
      <vt:lpstr>Vatten livets viktigaste resurs!</vt:lpstr>
      <vt:lpstr>Beredskapsbodar/hjärtstartare för ett tryggare lokalsamhälle  med Robert norling, byalaget 1050</vt:lpstr>
      <vt:lpstr>PowerPoint-presentation</vt:lpstr>
      <vt:lpstr>Beredskapsbodar - samarbete med Linköpings kommun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Eva Westergren</dc:creator>
  <cp:lastModifiedBy>Caroline Beck-Friis</cp:lastModifiedBy>
  <cp:revision>1</cp:revision>
  <dcterms:created xsi:type="dcterms:W3CDTF">2025-04-25T13:42:39Z</dcterms:created>
  <dcterms:modified xsi:type="dcterms:W3CDTF">2025-09-23T14:48:47Z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4c3e52-0dfd-4023-8539-ee177c9242aa_Enabled">
    <vt:lpwstr>true</vt:lpwstr>
  </property>
  <property fmtid="{D5CDD505-2E9C-101B-9397-08002B2CF9AE}" pid="3" name="MSIP_Label_ea4c3e52-0dfd-4023-8539-ee177c9242aa_SetDate">
    <vt:lpwstr>2025-05-30T12:22:17Z</vt:lpwstr>
  </property>
  <property fmtid="{D5CDD505-2E9C-101B-9397-08002B2CF9AE}" pid="4" name="MSIP_Label_ea4c3e52-0dfd-4023-8539-ee177c9242aa_Method">
    <vt:lpwstr>Privileged</vt:lpwstr>
  </property>
  <property fmtid="{D5CDD505-2E9C-101B-9397-08002B2CF9AE}" pid="5" name="MSIP_Label_ea4c3e52-0dfd-4023-8539-ee177c9242aa_Name">
    <vt:lpwstr>K1 Öppen</vt:lpwstr>
  </property>
  <property fmtid="{D5CDD505-2E9C-101B-9397-08002B2CF9AE}" pid="6" name="MSIP_Label_ea4c3e52-0dfd-4023-8539-ee177c9242aa_SiteId">
    <vt:lpwstr>62d02a3b-7bc9-4d7e-aba9-f6e23e313951</vt:lpwstr>
  </property>
  <property fmtid="{D5CDD505-2E9C-101B-9397-08002B2CF9AE}" pid="7" name="MSIP_Label_ea4c3e52-0dfd-4023-8539-ee177c9242aa_ActionId">
    <vt:lpwstr>85a34625-fe50-4dd0-996a-1cd594e8350e</vt:lpwstr>
  </property>
  <property fmtid="{D5CDD505-2E9C-101B-9397-08002B2CF9AE}" pid="8" name="MSIP_Label_ea4c3e52-0dfd-4023-8539-ee177c9242aa_ContentBits">
    <vt:lpwstr>0</vt:lpwstr>
  </property>
  <property fmtid="{D5CDD505-2E9C-101B-9397-08002B2CF9AE}" pid="9" name="MSIP_Label_ea4c3e52-0dfd-4023-8539-ee177c9242aa_Tag">
    <vt:lpwstr>10, 0, 1, 1</vt:lpwstr>
  </property>
  <property fmtid="{D5CDD505-2E9C-101B-9397-08002B2CF9AE}" pid="10" name="ContentTypeId">
    <vt:lpwstr>0x010100A0E7526FFEE8604DB5B5BD55C1AACE0B</vt:lpwstr>
  </property>
</Properties>
</file>